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088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"/>
              </a:defRPr>
            </a:lvl1pPr>
            <a:lvl2pPr marL="740833" indent="-296333" algn="ctr"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lvl2pPr>
            <a:lvl3pPr marL="1185333" indent="-296333" algn="ctr"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lvl3pPr>
            <a:lvl4pPr marL="1629833" indent="-296333" algn="ctr"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lvl4pPr>
            <a:lvl5pPr marL="2074333" indent="-296333" algn="ctr"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“Escribir una cita aquí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ítulo y obje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ángulo"/>
          <p:cNvSpPr/>
          <p:nvPr/>
        </p:nvSpPr>
        <p:spPr>
          <a:xfrm>
            <a:off x="1853546" y="8972409"/>
            <a:ext cx="757222" cy="717726"/>
          </a:xfrm>
          <a:prstGeom prst="rect">
            <a:avLst/>
          </a:prstGeom>
          <a:solidFill>
            <a:srgbClr val="E2E1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8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8" name="© UNED  | Inés Gil Jaurena"/>
          <p:cNvSpPr txBox="1"/>
          <p:nvPr/>
        </p:nvSpPr>
        <p:spPr>
          <a:xfrm>
            <a:off x="1974567" y="9173029"/>
            <a:ext cx="7907409" cy="37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65022" tIns="65022" rIns="65022" bIns="65022" anchor="ctr">
            <a:spAutoFit/>
          </a:bodyPr>
          <a:lstStyle>
            <a:lvl1pPr algn="l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UNED  | Inés Gil Jaurena</a:t>
            </a:r>
          </a:p>
        </p:txBody>
      </p:sp>
      <p:sp>
        <p:nvSpPr>
          <p:cNvPr id="119" name="Texto del título"/>
          <p:cNvSpPr txBox="1">
            <a:spLocks noGrp="1"/>
          </p:cNvSpPr>
          <p:nvPr>
            <p:ph type="title"/>
          </p:nvPr>
        </p:nvSpPr>
        <p:spPr>
          <a:xfrm>
            <a:off x="650238" y="390595"/>
            <a:ext cx="11704324" cy="1625602"/>
          </a:xfrm>
          <a:prstGeom prst="rect">
            <a:avLst/>
          </a:prstGeom>
        </p:spPr>
        <p:txBody>
          <a:bodyPr lIns="65022" tIns="65022" rIns="65022" bIns="65022"/>
          <a:lstStyle>
            <a:lvl1pPr algn="l" defTabSz="1300480">
              <a:defRPr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971384" y="8854469"/>
            <a:ext cx="348725" cy="371347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300480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o del título"/>
          <p:cNvSpPr txBox="1">
            <a:spLocks noGrp="1"/>
          </p:cNvSpPr>
          <p:nvPr>
            <p:ph type="title"/>
          </p:nvPr>
        </p:nvSpPr>
        <p:spPr>
          <a:xfrm>
            <a:off x="652288" y="389324"/>
            <a:ext cx="11706371" cy="1626967"/>
          </a:xfrm>
          <a:prstGeom prst="rect">
            <a:avLst/>
          </a:prstGeom>
        </p:spPr>
        <p:txBody>
          <a:bodyPr lIns="0" tIns="0" rIns="0" bIns="0"/>
          <a:lstStyle>
            <a:lvl1pPr defTabSz="579888">
              <a:lnSpc>
                <a:spcPct val="93000"/>
              </a:lnSpc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8" name="Nivel de texto 1…"/>
          <p:cNvSpPr txBox="1">
            <a:spLocks noGrp="1"/>
          </p:cNvSpPr>
          <p:nvPr>
            <p:ph type="body" idx="1"/>
          </p:nvPr>
        </p:nvSpPr>
        <p:spPr>
          <a:xfrm>
            <a:off x="652288" y="2282670"/>
            <a:ext cx="11706371" cy="6438196"/>
          </a:xfrm>
          <a:prstGeom prst="rect">
            <a:avLst/>
          </a:prstGeom>
        </p:spPr>
        <p:txBody>
          <a:bodyPr lIns="0" tIns="0" rIns="0" bIns="0" anchor="t"/>
          <a:lstStyle>
            <a:lvl1pPr marL="442600" indent="-442600" defTabSz="579888">
              <a:lnSpc>
                <a:spcPct val="93000"/>
              </a:lnSpc>
              <a:spcBef>
                <a:spcPts val="1800"/>
              </a:spcBef>
              <a:buSzTx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marL="442600" indent="14599" defTabSz="579888">
              <a:lnSpc>
                <a:spcPct val="93000"/>
              </a:lnSpc>
              <a:spcBef>
                <a:spcPts val="1800"/>
              </a:spcBef>
              <a:buSzTx/>
              <a:buNone/>
              <a:defRPr sz="4000">
                <a:latin typeface="Arial"/>
                <a:ea typeface="Arial"/>
                <a:cs typeface="Arial"/>
                <a:sym typeface="Arial"/>
              </a:defRPr>
            </a:lvl2pPr>
            <a:lvl3pPr marL="442600" indent="471799" defTabSz="579888">
              <a:lnSpc>
                <a:spcPct val="93000"/>
              </a:lnSpc>
              <a:spcBef>
                <a:spcPts val="1800"/>
              </a:spcBef>
              <a:buSzTx/>
              <a:buNone/>
              <a:defRPr sz="4000">
                <a:latin typeface="Arial"/>
                <a:ea typeface="Arial"/>
                <a:cs typeface="Arial"/>
                <a:sym typeface="Arial"/>
              </a:defRPr>
            </a:lvl3pPr>
            <a:lvl4pPr marL="442600" indent="928999" defTabSz="579888">
              <a:lnSpc>
                <a:spcPct val="93000"/>
              </a:lnSpc>
              <a:spcBef>
                <a:spcPts val="1800"/>
              </a:spcBef>
              <a:buSzTx/>
              <a:buNone/>
              <a:defRPr sz="4000">
                <a:latin typeface="Arial"/>
                <a:ea typeface="Arial"/>
                <a:cs typeface="Arial"/>
                <a:sym typeface="Arial"/>
              </a:defRPr>
            </a:lvl4pPr>
            <a:lvl5pPr marL="442600" indent="1386199" defTabSz="579888">
              <a:lnSpc>
                <a:spcPct val="93000"/>
              </a:lnSpc>
              <a:spcBef>
                <a:spcPts val="1800"/>
              </a:spcBef>
              <a:buSzTx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119407" y="8888889"/>
            <a:ext cx="241301" cy="256990"/>
          </a:xfrm>
          <a:prstGeom prst="rect">
            <a:avLst/>
          </a:prstGeom>
        </p:spPr>
        <p:txBody>
          <a:bodyPr lIns="0" tIns="0" rIns="0" bIns="0"/>
          <a:lstStyle>
            <a:lvl1pPr algn="r" defTabSz="579888">
              <a:lnSpc>
                <a:spcPct val="93000"/>
              </a:lnSpc>
              <a:tabLst>
                <a:tab pos="927100" algn="l"/>
                <a:tab pos="1866900" algn="l"/>
                <a:tab pos="27940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46646" y="8146061"/>
            <a:ext cx="1115346" cy="1095025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© 2017 - Inés Gil Jaurena - CC-BY-SA"/>
          <p:cNvSpPr txBox="1"/>
          <p:nvPr/>
        </p:nvSpPr>
        <p:spPr>
          <a:xfrm>
            <a:off x="571216" y="8787411"/>
            <a:ext cx="352862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2017 - Inés Gil Jaurena - CC-BY-SA</a:t>
            </a:r>
          </a:p>
        </p:txBody>
      </p:sp>
      <p:sp>
        <p:nvSpPr>
          <p:cNvPr id="140" name="Dr. Inés Gil-Jaurena…"/>
          <p:cNvSpPr txBox="1">
            <a:spLocks noGrp="1"/>
          </p:cNvSpPr>
          <p:nvPr>
            <p:ph type="body" sz="quarter" idx="4294967295"/>
          </p:nvPr>
        </p:nvSpPr>
        <p:spPr>
          <a:xfrm>
            <a:off x="2039899" y="5252875"/>
            <a:ext cx="8925002" cy="2098939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indent="0" algn="ctr" defTabSz="329183">
              <a:lnSpc>
                <a:spcPct val="90000"/>
              </a:lnSpc>
              <a:spcBef>
                <a:spcPts val="500"/>
              </a:spcBef>
              <a:buSzTx/>
              <a:buNone/>
              <a:defRPr sz="3100">
                <a:latin typeface="Calibri"/>
                <a:ea typeface="Calibri"/>
                <a:cs typeface="Calibri"/>
                <a:sym typeface="Calibri"/>
              </a:defRPr>
            </a:pPr>
            <a:r>
              <a:t>Dr. Inés Gil-Jaurena </a:t>
            </a:r>
          </a:p>
          <a:p>
            <a:pPr marL="257175" indent="-257175" algn="ctr" defTabSz="342900">
              <a:spcBef>
                <a:spcPts val="500"/>
              </a:spcBef>
              <a:buSzTx/>
              <a:buNone/>
              <a:defRPr sz="3100">
                <a:latin typeface="Calibri"/>
                <a:ea typeface="Calibri"/>
                <a:cs typeface="Calibri"/>
                <a:sym typeface="Calibri"/>
              </a:defRPr>
            </a:pPr>
            <a:r>
              <a:t>Associate Professor, Faculty of Education</a:t>
            </a:r>
          </a:p>
          <a:p>
            <a:pPr marL="257175" indent="-257175" algn="ctr" defTabSz="342900">
              <a:spcBef>
                <a:spcPts val="500"/>
              </a:spcBef>
              <a:buSzTx/>
              <a:buNone/>
              <a:defRPr sz="3100">
                <a:latin typeface="Calibri"/>
                <a:ea typeface="Calibri"/>
                <a:cs typeface="Calibri"/>
                <a:sym typeface="Calibri"/>
              </a:defRPr>
            </a:pPr>
            <a:r>
              <a:t>Universidad Nacional de Educación a Distancia (UNED) - Spanish National Distance Education University</a:t>
            </a:r>
          </a:p>
        </p:txBody>
      </p:sp>
      <p:sp>
        <p:nvSpPr>
          <p:cNvPr id="141" name="Learning analytics and open education:…"/>
          <p:cNvSpPr txBox="1">
            <a:spLocks noGrp="1"/>
          </p:cNvSpPr>
          <p:nvPr>
            <p:ph type="title" idx="4294967295"/>
          </p:nvPr>
        </p:nvSpPr>
        <p:spPr>
          <a:xfrm>
            <a:off x="920362" y="2074724"/>
            <a:ext cx="11164076" cy="2949053"/>
          </a:xfrm>
          <a:prstGeom prst="rect">
            <a:avLst/>
          </a:prstGeom>
        </p:spPr>
        <p:txBody>
          <a:bodyPr lIns="0" tIns="0" rIns="0" bIns="0"/>
          <a:lstStyle/>
          <a:p>
            <a:pPr defTabSz="410560">
              <a:defRPr sz="5300" b="1">
                <a:latin typeface="Calibri"/>
                <a:ea typeface="Calibri"/>
                <a:cs typeface="Calibri"/>
                <a:sym typeface="Calibri"/>
              </a:defRPr>
            </a:pPr>
            <a:r>
              <a:t>Technology-enhanced teaching and learning: experiences from a teacher training distance course  </a:t>
            </a:r>
          </a:p>
        </p:txBody>
      </p:sp>
      <p:sp>
        <p:nvSpPr>
          <p:cNvPr id="142" name="“Theory Meets Practice: Teacher Training in the Digital Era”…"/>
          <p:cNvSpPr txBox="1"/>
          <p:nvPr/>
        </p:nvSpPr>
        <p:spPr>
          <a:xfrm>
            <a:off x="6536772" y="766126"/>
            <a:ext cx="521598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457200">
              <a:defRPr sz="1400">
                <a:solidFill>
                  <a:srgbClr val="FAA65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“Theory Meets Practice: Teacher Training in the Digital Era” </a:t>
            </a:r>
          </a:p>
          <a:p>
            <a:pPr algn="r" defTabSz="4572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ASEM Education and Research Hub for Lifelong Learning Conference &amp;</a:t>
            </a:r>
          </a:p>
          <a:p>
            <a:pPr algn="r" defTabSz="4572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13</a:t>
            </a:r>
            <a:r>
              <a:rPr sz="900"/>
              <a:t>th </a:t>
            </a:r>
            <a:r>
              <a:t>ASEF Classroom Network (ASEF ClassNet) Conference </a:t>
            </a:r>
          </a:p>
          <a:p>
            <a:pPr algn="r" defTabSz="4572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sz="1100"/>
              <a:t>8-10/11 September 2017, Zug, Switzerland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wo master courses in distance mode"/>
          <p:cNvSpPr txBox="1">
            <a:spLocks noGrp="1"/>
          </p:cNvSpPr>
          <p:nvPr>
            <p:ph type="title"/>
          </p:nvPr>
        </p:nvSpPr>
        <p:spPr>
          <a:xfrm>
            <a:off x="648190" y="846524"/>
            <a:ext cx="11708420" cy="819631"/>
          </a:xfrm>
          <a:prstGeom prst="rect">
            <a:avLst/>
          </a:prstGeom>
        </p:spPr>
        <p:txBody>
          <a:bodyPr/>
          <a:lstStyle>
            <a:lvl1pPr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4600"/>
            </a:lvl1pPr>
          </a:lstStyle>
          <a:p>
            <a:r>
              <a:t>Two master courses in distance mode</a:t>
            </a:r>
          </a:p>
        </p:txBody>
      </p:sp>
      <p:sp>
        <p:nvSpPr>
          <p:cNvPr id="179" name="Master programme in Teacher Education (secondary and VET)…"/>
          <p:cNvSpPr txBox="1">
            <a:spLocks noGrp="1"/>
          </p:cNvSpPr>
          <p:nvPr>
            <p:ph type="body" sz="half" idx="1"/>
          </p:nvPr>
        </p:nvSpPr>
        <p:spPr>
          <a:xfrm>
            <a:off x="1207051" y="2270202"/>
            <a:ext cx="9957211" cy="48324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01290" indent="-297658" defTabSz="556692">
              <a:spcBef>
                <a:spcPts val="1700"/>
              </a:spcBef>
              <a:tabLst>
                <a:tab pos="889000" algn="l"/>
                <a:tab pos="1790700" algn="l"/>
                <a:tab pos="2679700" algn="l"/>
                <a:tab pos="3581400" algn="l"/>
                <a:tab pos="4483100" algn="l"/>
                <a:tab pos="5372100" algn="l"/>
                <a:tab pos="6273800" algn="l"/>
                <a:tab pos="7175500" algn="l"/>
                <a:tab pos="8064500" algn="l"/>
                <a:tab pos="8966200" algn="l"/>
                <a:tab pos="9855200" algn="l"/>
                <a:tab pos="10756900" algn="l"/>
                <a:tab pos="11658600" algn="l"/>
              </a:tabLst>
              <a:defRPr sz="3455"/>
            </a:pPr>
            <a:r>
              <a:t>Master programme in Teacher Education (secondary and VET)</a:t>
            </a:r>
          </a:p>
          <a:p>
            <a:pPr marL="401290" lvl="1" indent="37621" defTabSz="556692">
              <a:spcBef>
                <a:spcPts val="1700"/>
              </a:spcBef>
              <a:tabLst>
                <a:tab pos="889000" algn="l"/>
                <a:tab pos="1790700" algn="l"/>
                <a:tab pos="2679700" algn="l"/>
                <a:tab pos="3581400" algn="l"/>
                <a:tab pos="4483100" algn="l"/>
                <a:tab pos="5372100" algn="l"/>
                <a:tab pos="6273800" algn="l"/>
                <a:tab pos="7175500" algn="l"/>
                <a:tab pos="8064500" algn="l"/>
                <a:tab pos="8966200" algn="l"/>
                <a:tab pos="9855200" algn="l"/>
                <a:tab pos="10756900" algn="l"/>
                <a:tab pos="11658600" algn="l"/>
              </a:tabLst>
              <a:defRPr sz="3455"/>
            </a:pPr>
            <a:r>
              <a:t>Socio-community intervention specialty</a:t>
            </a:r>
          </a:p>
          <a:p>
            <a:pPr marL="401290" lvl="2" indent="476532" defTabSz="556692">
              <a:spcBef>
                <a:spcPts val="1700"/>
              </a:spcBef>
              <a:tabLst>
                <a:tab pos="889000" algn="l"/>
                <a:tab pos="1790700" algn="l"/>
                <a:tab pos="2679700" algn="l"/>
                <a:tab pos="3581400" algn="l"/>
                <a:tab pos="4483100" algn="l"/>
                <a:tab pos="5372100" algn="l"/>
                <a:tab pos="6273800" algn="l"/>
                <a:tab pos="7175500" algn="l"/>
                <a:tab pos="8064500" algn="l"/>
                <a:tab pos="8966200" algn="l"/>
                <a:tab pos="9855200" algn="l"/>
                <a:tab pos="10756900" algn="l"/>
                <a:tab pos="11658600" algn="l"/>
              </a:tabLst>
              <a:defRPr sz="3455"/>
            </a:pPr>
            <a:r>
              <a:t>Course on </a:t>
            </a:r>
            <a:r>
              <a:rPr i="1"/>
              <a:t>Foundations of socio-community intervention</a:t>
            </a:r>
          </a:p>
          <a:p>
            <a:pPr marL="401290" indent="-297658" defTabSz="556692">
              <a:spcBef>
                <a:spcPts val="1700"/>
              </a:spcBef>
              <a:tabLst>
                <a:tab pos="889000" algn="l"/>
                <a:tab pos="1790700" algn="l"/>
                <a:tab pos="2679700" algn="l"/>
                <a:tab pos="3581400" algn="l"/>
                <a:tab pos="4483100" algn="l"/>
                <a:tab pos="5372100" algn="l"/>
                <a:tab pos="6273800" algn="l"/>
                <a:tab pos="7175500" algn="l"/>
                <a:tab pos="8064500" algn="l"/>
                <a:tab pos="8966200" algn="l"/>
                <a:tab pos="9855200" algn="l"/>
                <a:tab pos="10756900" algn="l"/>
                <a:tab pos="11658600" algn="l"/>
              </a:tabLst>
              <a:defRPr sz="3455"/>
            </a:pPr>
            <a:endParaRPr/>
          </a:p>
          <a:p>
            <a:pPr marL="401290" indent="-297658" defTabSz="556692">
              <a:spcBef>
                <a:spcPts val="1700"/>
              </a:spcBef>
              <a:tabLst>
                <a:tab pos="889000" algn="l"/>
                <a:tab pos="1790700" algn="l"/>
                <a:tab pos="2679700" algn="l"/>
                <a:tab pos="3581400" algn="l"/>
                <a:tab pos="4483100" algn="l"/>
                <a:tab pos="5372100" algn="l"/>
                <a:tab pos="6273800" algn="l"/>
                <a:tab pos="7175500" algn="l"/>
                <a:tab pos="8064500" algn="l"/>
                <a:tab pos="8966200" algn="l"/>
                <a:tab pos="9855200" algn="l"/>
                <a:tab pos="10756900" algn="l"/>
                <a:tab pos="11658600" algn="l"/>
              </a:tabLst>
              <a:defRPr sz="3455"/>
            </a:pPr>
            <a:r>
              <a:t>Master programme in Intercultural Education </a:t>
            </a:r>
          </a:p>
          <a:p>
            <a:pPr marL="401290" lvl="2" indent="476532" defTabSz="556692">
              <a:spcBef>
                <a:spcPts val="1700"/>
              </a:spcBef>
              <a:tabLst>
                <a:tab pos="889000" algn="l"/>
                <a:tab pos="1790700" algn="l"/>
                <a:tab pos="2679700" algn="l"/>
                <a:tab pos="3581400" algn="l"/>
                <a:tab pos="4483100" algn="l"/>
                <a:tab pos="5372100" algn="l"/>
                <a:tab pos="6273800" algn="l"/>
                <a:tab pos="7175500" algn="l"/>
                <a:tab pos="8064500" algn="l"/>
                <a:tab pos="8966200" algn="l"/>
                <a:tab pos="9855200" algn="l"/>
                <a:tab pos="10756900" algn="l"/>
                <a:tab pos="11658600" algn="l"/>
              </a:tabLst>
              <a:defRPr sz="3455"/>
            </a:pPr>
            <a:r>
              <a:t>Course on </a:t>
            </a:r>
            <a:r>
              <a:rPr i="1"/>
              <a:t>Project design and evaluation</a:t>
            </a:r>
            <a:r>
              <a:t> </a:t>
            </a:r>
          </a:p>
        </p:txBody>
      </p:sp>
      <p:sp>
        <p:nvSpPr>
          <p:cNvPr id="180" name="© 2017 - Inés Gil Jaurena - CC-BY-SA"/>
          <p:cNvSpPr txBox="1"/>
          <p:nvPr/>
        </p:nvSpPr>
        <p:spPr>
          <a:xfrm>
            <a:off x="571215" y="8958860"/>
            <a:ext cx="3528621" cy="37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650240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2017 - Inés Gil Jaurena - CC-BY-SA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home_virtual_course.jpeg" descr="home_virtual_cours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98" y="1198571"/>
            <a:ext cx="12539058" cy="8078946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Virtual course homepage"/>
          <p:cNvSpPr txBox="1"/>
          <p:nvPr/>
        </p:nvSpPr>
        <p:spPr>
          <a:xfrm>
            <a:off x="1172106" y="53622"/>
            <a:ext cx="10403842" cy="81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Virtual course homepage</a:t>
            </a:r>
          </a:p>
        </p:txBody>
      </p:sp>
      <p:sp>
        <p:nvSpPr>
          <p:cNvPr id="184" name="© 2017 - Inés Gil Jaurena - CC-BY-SA"/>
          <p:cNvSpPr txBox="1"/>
          <p:nvPr/>
        </p:nvSpPr>
        <p:spPr>
          <a:xfrm>
            <a:off x="8970148" y="9297527"/>
            <a:ext cx="3528622" cy="371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650240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2017 - Inés Gil Jaurena - CC-BY-SA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Introduce and know each other…"/>
          <p:cNvSpPr txBox="1">
            <a:spLocks noGrp="1"/>
          </p:cNvSpPr>
          <p:nvPr>
            <p:ph type="body" sz="half" idx="4294967295"/>
          </p:nvPr>
        </p:nvSpPr>
        <p:spPr>
          <a:xfrm>
            <a:off x="650239" y="1917203"/>
            <a:ext cx="11704322" cy="3793066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65364" indent="-465364" defTabSz="1300480">
              <a:spcBef>
                <a:spcPts val="900"/>
              </a:spcBef>
              <a:buSzPct val="100000"/>
              <a:buChar char="-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Introduce and know each other</a:t>
            </a:r>
          </a:p>
          <a:p>
            <a:pPr marL="465364" indent="-465364" defTabSz="1300480">
              <a:spcBef>
                <a:spcPts val="900"/>
              </a:spcBef>
              <a:buSzPct val="100000"/>
              <a:buChar char="-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Meet the group</a:t>
            </a:r>
          </a:p>
          <a:p>
            <a:pPr marL="465364" indent="-465364" defTabSz="1300480">
              <a:spcBef>
                <a:spcPts val="900"/>
              </a:spcBef>
              <a:buSzPct val="100000"/>
              <a:buChar char="-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Facilitate participatory climate</a:t>
            </a:r>
          </a:p>
          <a:p>
            <a:pPr marL="465364" indent="-465364" defTabSz="1300480">
              <a:spcBef>
                <a:spcPts val="900"/>
              </a:spcBef>
              <a:buSzPct val="100000"/>
              <a:buChar char="-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Curiosity towards other learners profiles</a:t>
            </a:r>
          </a:p>
          <a:p>
            <a:pPr marL="465364" indent="-465364" defTabSz="1300480">
              <a:spcBef>
                <a:spcPts val="900"/>
              </a:spcBef>
              <a:buSzPct val="100000"/>
              <a:buChar char="-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Listening / reading other’s contributions</a:t>
            </a:r>
          </a:p>
        </p:txBody>
      </p:sp>
      <p:sp>
        <p:nvSpPr>
          <p:cNvPr id="187" name="Forums in online courses for interaction"/>
          <p:cNvSpPr txBox="1"/>
          <p:nvPr/>
        </p:nvSpPr>
        <p:spPr>
          <a:xfrm>
            <a:off x="1300479" y="920608"/>
            <a:ext cx="10403842" cy="81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Forums in online courses for interaction</a:t>
            </a:r>
          </a:p>
        </p:txBody>
      </p:sp>
      <p:pic>
        <p:nvPicPr>
          <p:cNvPr id="188" name="Captura de pantalla 2016-12-15 a las 22.37.27.png" descr="Captura de pantalla 2016-12-15 a las 22.37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6079" y="5692330"/>
            <a:ext cx="6827522" cy="2887226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© 2017 - Inés Gil Jaurena - CC-BY-SA"/>
          <p:cNvSpPr txBox="1"/>
          <p:nvPr/>
        </p:nvSpPr>
        <p:spPr>
          <a:xfrm>
            <a:off x="571215" y="8971560"/>
            <a:ext cx="3528621" cy="37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650240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2017 - Inés Gil Jaurena - CC-BY-SA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videocon.jpeg" descr="videoco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932" y="2537326"/>
            <a:ext cx="12238936" cy="572928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ynchronous videoconference with students"/>
          <p:cNvSpPr txBox="1"/>
          <p:nvPr/>
        </p:nvSpPr>
        <p:spPr>
          <a:xfrm>
            <a:off x="1460217" y="820137"/>
            <a:ext cx="9582363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Synchronous videoconference with students</a:t>
            </a:r>
          </a:p>
        </p:txBody>
      </p:sp>
      <p:sp>
        <p:nvSpPr>
          <p:cNvPr id="193" name="© 2017 - Inés Gil Jaurena - CC-BY-SA"/>
          <p:cNvSpPr txBox="1"/>
          <p:nvPr/>
        </p:nvSpPr>
        <p:spPr>
          <a:xfrm>
            <a:off x="571215" y="8958860"/>
            <a:ext cx="3528621" cy="37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650240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2017 - Inés Gil Jaurena - CC-BY-SA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Online test in ISC master course"/>
          <p:cNvSpPr txBox="1">
            <a:spLocks noGrp="1"/>
          </p:cNvSpPr>
          <p:nvPr>
            <p:ph type="title"/>
          </p:nvPr>
        </p:nvSpPr>
        <p:spPr>
          <a:xfrm>
            <a:off x="652288" y="389324"/>
            <a:ext cx="11708420" cy="1006097"/>
          </a:xfrm>
          <a:prstGeom prst="rect">
            <a:avLst/>
          </a:prstGeom>
        </p:spPr>
        <p:txBody>
          <a:bodyPr/>
          <a:lstStyle>
            <a:lvl1pPr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3600"/>
            </a:lvl1pPr>
          </a:lstStyle>
          <a:p>
            <a:r>
              <a:t>Online test in ISC master course</a:t>
            </a:r>
          </a:p>
        </p:txBody>
      </p:sp>
      <p:pic>
        <p:nvPicPr>
          <p:cNvPr id="19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860" y="1257904"/>
            <a:ext cx="12146846" cy="752357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© 2017 - Inés Gil Jaurena - CC-BY-SA"/>
          <p:cNvSpPr txBox="1"/>
          <p:nvPr/>
        </p:nvSpPr>
        <p:spPr>
          <a:xfrm>
            <a:off x="452682" y="9195927"/>
            <a:ext cx="3528621" cy="371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650240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2017 - Inés Gil Jaurena - CC-BY-SA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quiz.jpeg" descr="quiz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94" y="2304603"/>
            <a:ext cx="12390412" cy="4872224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Professor’s interface in an online test"/>
          <p:cNvSpPr txBox="1"/>
          <p:nvPr/>
        </p:nvSpPr>
        <p:spPr>
          <a:xfrm>
            <a:off x="990600" y="838200"/>
            <a:ext cx="9582362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Professor’s interface in an online test</a:t>
            </a:r>
          </a:p>
        </p:txBody>
      </p:sp>
      <p:sp>
        <p:nvSpPr>
          <p:cNvPr id="201" name="© 2017 - Inés Gil Jaurena - CC-BY-SA"/>
          <p:cNvSpPr txBox="1"/>
          <p:nvPr/>
        </p:nvSpPr>
        <p:spPr>
          <a:xfrm>
            <a:off x="571215" y="8958860"/>
            <a:ext cx="3528621" cy="37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650240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2017 - Inés Gil Jaurena - CC-BY-SA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orums in online courses for an assignment"/>
          <p:cNvSpPr txBox="1"/>
          <p:nvPr/>
        </p:nvSpPr>
        <p:spPr>
          <a:xfrm>
            <a:off x="990600" y="838200"/>
            <a:ext cx="9582362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Forums in online courses for an assignment</a:t>
            </a:r>
          </a:p>
        </p:txBody>
      </p:sp>
      <p:sp>
        <p:nvSpPr>
          <p:cNvPr id="204" name="Case a) analysis of a practical case in Project design master course…"/>
          <p:cNvSpPr txBox="1">
            <a:spLocks noGrp="1"/>
          </p:cNvSpPr>
          <p:nvPr>
            <p:ph type="body" sz="half" idx="4294967295"/>
          </p:nvPr>
        </p:nvSpPr>
        <p:spPr>
          <a:xfrm>
            <a:off x="901735" y="1971604"/>
            <a:ext cx="11201330" cy="3097953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342900" indent="-342900" defTabSz="914400">
              <a:spcBef>
                <a:spcPts val="700"/>
              </a:spcBef>
              <a:buSzTx/>
              <a:buFont typeface="Arial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Case a) analysis of a practical case</a:t>
            </a:r>
            <a:r>
              <a:rPr i="1"/>
              <a:t> </a:t>
            </a:r>
            <a:r>
              <a:t>in </a:t>
            </a:r>
            <a:r>
              <a:rPr i="1"/>
              <a:t>Project design</a:t>
            </a:r>
            <a:r>
              <a:t> master course</a:t>
            </a:r>
          </a:p>
          <a:p>
            <a:pPr marL="342900" indent="-342900" defTabSz="914400">
              <a:spcBef>
                <a:spcPts val="700"/>
              </a:spcBef>
              <a:buSzPct val="100000"/>
              <a:buChar char="-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Participate, express opinions</a:t>
            </a:r>
          </a:p>
          <a:p>
            <a:pPr marL="342900" indent="-342900" defTabSz="914400">
              <a:spcBef>
                <a:spcPts val="700"/>
              </a:spcBef>
              <a:buSzPct val="100000"/>
              <a:buChar char="-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Listening / reading other’s contributions</a:t>
            </a:r>
          </a:p>
          <a:p>
            <a:pPr marL="342900" indent="-342900" defTabSz="914400">
              <a:spcBef>
                <a:spcPts val="700"/>
              </a:spcBef>
              <a:buSzPct val="100000"/>
              <a:buChar char="-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Confront opinions, discuss</a:t>
            </a:r>
          </a:p>
        </p:txBody>
      </p:sp>
      <p:sp>
        <p:nvSpPr>
          <p:cNvPr id="205" name="Case b) construction of a collaborative glossary in ISC master course…"/>
          <p:cNvSpPr txBox="1"/>
          <p:nvPr/>
        </p:nvSpPr>
        <p:spPr>
          <a:xfrm>
            <a:off x="901735" y="5182727"/>
            <a:ext cx="11201330" cy="309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pPr marL="339470" indent="-339470" algn="l" defTabSz="905255">
              <a:spcBef>
                <a:spcPts val="700"/>
              </a:spcBef>
              <a:buFont typeface="Arial"/>
              <a:defRPr sz="3168">
                <a:latin typeface="Calibri"/>
                <a:ea typeface="Calibri"/>
                <a:cs typeface="Calibri"/>
                <a:sym typeface="Calibri"/>
              </a:defRPr>
            </a:pPr>
            <a:r>
              <a:t>Case b) construction of a collaborative glossary</a:t>
            </a:r>
            <a:r>
              <a:rPr i="1"/>
              <a:t> </a:t>
            </a:r>
            <a:r>
              <a:t>in </a:t>
            </a:r>
            <a:r>
              <a:rPr i="1"/>
              <a:t>ISC</a:t>
            </a:r>
            <a:r>
              <a:t> master course</a:t>
            </a:r>
          </a:p>
          <a:p>
            <a:pPr marL="339470" indent="-339470" algn="l" defTabSz="905255">
              <a:spcBef>
                <a:spcPts val="700"/>
              </a:spcBef>
              <a:buSzPct val="100000"/>
              <a:buChar char="-"/>
              <a:defRPr sz="3168">
                <a:latin typeface="Calibri"/>
                <a:ea typeface="Calibri"/>
                <a:cs typeface="Calibri"/>
                <a:sym typeface="Calibri"/>
              </a:defRPr>
            </a:pPr>
            <a:r>
              <a:t>Collectively decide about relevant terms and their definitions</a:t>
            </a:r>
          </a:p>
          <a:p>
            <a:pPr marL="339470" indent="-339470" algn="l" defTabSz="905255">
              <a:spcBef>
                <a:spcPts val="700"/>
              </a:spcBef>
              <a:buSzPct val="100000"/>
              <a:buChar char="-"/>
              <a:defRPr sz="3168">
                <a:latin typeface="Calibri"/>
                <a:ea typeface="Calibri"/>
                <a:cs typeface="Calibri"/>
                <a:sym typeface="Calibri"/>
              </a:defRPr>
            </a:pPr>
            <a:r>
              <a:t>Participate, express opinions</a:t>
            </a:r>
          </a:p>
          <a:p>
            <a:pPr marL="339470" indent="-339470" algn="l" defTabSz="905255">
              <a:spcBef>
                <a:spcPts val="700"/>
              </a:spcBef>
              <a:buSzPct val="100000"/>
              <a:buChar char="-"/>
              <a:defRPr sz="3168">
                <a:latin typeface="Calibri"/>
                <a:ea typeface="Calibri"/>
                <a:cs typeface="Calibri"/>
                <a:sym typeface="Calibri"/>
              </a:defRPr>
            </a:pPr>
            <a:r>
              <a:t>Listening / reading other’s contributions</a:t>
            </a:r>
          </a:p>
          <a:p>
            <a:pPr marL="339470" indent="-339470" algn="l" defTabSz="905255">
              <a:spcBef>
                <a:spcPts val="700"/>
              </a:spcBef>
              <a:buSzPct val="100000"/>
              <a:buChar char="-"/>
              <a:defRPr sz="3168">
                <a:latin typeface="Calibri"/>
                <a:ea typeface="Calibri"/>
                <a:cs typeface="Calibri"/>
                <a:sym typeface="Calibri"/>
              </a:defRPr>
            </a:pPr>
            <a:r>
              <a:t>Confront opinions, reach consensus </a:t>
            </a:r>
          </a:p>
        </p:txBody>
      </p:sp>
      <p:sp>
        <p:nvSpPr>
          <p:cNvPr id="206" name="© 2017 - Inés Gil Jaurena - CC-BY-SA"/>
          <p:cNvSpPr txBox="1"/>
          <p:nvPr/>
        </p:nvSpPr>
        <p:spPr>
          <a:xfrm>
            <a:off x="571215" y="8958860"/>
            <a:ext cx="3528621" cy="37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650240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2017 - Inés Gil Jaurena - CC-BY-SA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ritically analyze a project designed by another learner…"/>
          <p:cNvSpPr txBox="1">
            <a:spLocks noGrp="1"/>
          </p:cNvSpPr>
          <p:nvPr>
            <p:ph type="body" sz="quarter" idx="4294967295"/>
          </p:nvPr>
        </p:nvSpPr>
        <p:spPr>
          <a:xfrm>
            <a:off x="1156017" y="1937737"/>
            <a:ext cx="10692766" cy="1870358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342900" indent="-342900" defTabSz="914400">
              <a:spcBef>
                <a:spcPts val="600"/>
              </a:spcBef>
              <a:buSzPct val="100000"/>
              <a:buChar char="-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Critically analyze a project designed by another learner</a:t>
            </a:r>
          </a:p>
          <a:p>
            <a:pPr marL="342900" indent="-342900" defTabSz="914400">
              <a:spcBef>
                <a:spcPts val="600"/>
              </a:spcBef>
              <a:buSzPct val="100000"/>
              <a:buChar char="-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Provide constructive comments to another learner</a:t>
            </a:r>
          </a:p>
          <a:p>
            <a:pPr marL="342900" indent="-342900" defTabSz="914400">
              <a:spcBef>
                <a:spcPts val="600"/>
              </a:spcBef>
              <a:buSzPct val="100000"/>
              <a:buChar char="-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Accept other learner’s critique</a:t>
            </a:r>
          </a:p>
        </p:txBody>
      </p:sp>
      <p:sp>
        <p:nvSpPr>
          <p:cNvPr id="209" name="Online peer-assessment in a master course"/>
          <p:cNvSpPr txBox="1"/>
          <p:nvPr/>
        </p:nvSpPr>
        <p:spPr>
          <a:xfrm>
            <a:off x="2250541" y="1011766"/>
            <a:ext cx="850371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42900" indent="-342900" algn="l" defTabSz="914400">
              <a:spcBef>
                <a:spcPts val="600"/>
              </a:spcBef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Online peer-assessment in a master course</a:t>
            </a:r>
          </a:p>
        </p:txBody>
      </p:sp>
      <p:sp>
        <p:nvSpPr>
          <p:cNvPr id="210" name="© 2017 - Inés Gil Jaurena - CC-BY-SA"/>
          <p:cNvSpPr txBox="1"/>
          <p:nvPr/>
        </p:nvSpPr>
        <p:spPr>
          <a:xfrm>
            <a:off x="571215" y="8958860"/>
            <a:ext cx="3528621" cy="37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650240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2017 - Inés Gil Jaurena - CC-BY-SA</a:t>
            </a:r>
          </a:p>
        </p:txBody>
      </p:sp>
      <p:pic>
        <p:nvPicPr>
          <p:cNvPr id="211" name="google_form.jpeg" descr="google_form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8456" y="3865315"/>
            <a:ext cx="6419278" cy="5299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uccess rates in two master courses"/>
          <p:cNvSpPr txBox="1">
            <a:spLocks noGrp="1"/>
          </p:cNvSpPr>
          <p:nvPr>
            <p:ph type="title"/>
          </p:nvPr>
        </p:nvSpPr>
        <p:spPr>
          <a:xfrm>
            <a:off x="652288" y="389324"/>
            <a:ext cx="11708420" cy="1629016"/>
          </a:xfrm>
          <a:prstGeom prst="rect">
            <a:avLst/>
          </a:prstGeom>
        </p:spPr>
        <p:txBody>
          <a:bodyPr/>
          <a:lstStyle>
            <a:lvl1pPr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3600"/>
            </a:lvl1pPr>
          </a:lstStyle>
          <a:p>
            <a:r>
              <a:t>Success rates in two master courses</a:t>
            </a:r>
          </a:p>
        </p:txBody>
      </p:sp>
      <p:sp>
        <p:nvSpPr>
          <p:cNvPr id="214" name="Table 1. Enrollment, assessment and success rates in two courses, from 2012-13 to 2016-17"/>
          <p:cNvSpPr txBox="1">
            <a:spLocks noGrp="1"/>
          </p:cNvSpPr>
          <p:nvPr>
            <p:ph type="body" idx="1"/>
          </p:nvPr>
        </p:nvSpPr>
        <p:spPr>
          <a:xfrm>
            <a:off x="741188" y="2219170"/>
            <a:ext cx="11708420" cy="6440246"/>
          </a:xfrm>
          <a:prstGeom prst="rect">
            <a:avLst/>
          </a:prstGeom>
        </p:spPr>
        <p:txBody>
          <a:bodyPr/>
          <a:lstStyle>
            <a:lvl1pPr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2200"/>
            </a:lvl1pPr>
          </a:lstStyle>
          <a:p>
            <a:r>
              <a:t>Table 1. Enrollment, assessment and success rates in two courses, from 2012-13 to 2016-17</a:t>
            </a:r>
          </a:p>
        </p:txBody>
      </p:sp>
      <p:graphicFrame>
        <p:nvGraphicFramePr>
          <p:cNvPr id="215" name="Tabla"/>
          <p:cNvGraphicFramePr/>
          <p:nvPr/>
        </p:nvGraphicFramePr>
        <p:xfrm>
          <a:off x="1354303" y="3466630"/>
          <a:ext cx="10888585" cy="443805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312325"/>
                <a:gridCol w="1273431"/>
                <a:gridCol w="1672340"/>
                <a:gridCol w="1510010"/>
                <a:gridCol w="317400"/>
                <a:gridCol w="1438374"/>
                <a:gridCol w="1652190"/>
                <a:gridCol w="1712515"/>
              </a:tblGrid>
              <a:tr h="1033286"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education Master: ISC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579888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Intercultural education Master: Project design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1033286"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Year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Assessment rate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Success rate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Assessment rate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Success rate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</a:tr>
              <a:tr h="417834"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2012-13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91,18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417834"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2013-14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73,08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54,55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417834"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2014-15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96,88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77,27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725560"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2015-16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92,31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57,89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5" name="© 2017 - Inés Gil Jaurena - CC-BY-SA"/>
          <p:cNvSpPr txBox="1"/>
          <p:nvPr/>
        </p:nvSpPr>
        <p:spPr>
          <a:xfrm>
            <a:off x="571216" y="8787411"/>
            <a:ext cx="352862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2017 - Inés Gil Jaurena - CC-BY-SA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tudents’ satisfaction in two master courses"/>
          <p:cNvSpPr txBox="1">
            <a:spLocks noGrp="1"/>
          </p:cNvSpPr>
          <p:nvPr>
            <p:ph type="title"/>
          </p:nvPr>
        </p:nvSpPr>
        <p:spPr>
          <a:xfrm>
            <a:off x="652288" y="389324"/>
            <a:ext cx="11708420" cy="1629016"/>
          </a:xfrm>
          <a:prstGeom prst="rect">
            <a:avLst/>
          </a:prstGeom>
        </p:spPr>
        <p:txBody>
          <a:bodyPr/>
          <a:lstStyle>
            <a:lvl1pPr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3600"/>
            </a:lvl1pPr>
          </a:lstStyle>
          <a:p>
            <a:r>
              <a:t>Students’ satisfaction in two master courses</a:t>
            </a:r>
          </a:p>
        </p:txBody>
      </p:sp>
      <p:sp>
        <p:nvSpPr>
          <p:cNvPr id="218" name="Tabla 2. Students’ satisfaction with two courses, from 2012-13 to 2016-17. Max: 100"/>
          <p:cNvSpPr txBox="1">
            <a:spLocks noGrp="1"/>
          </p:cNvSpPr>
          <p:nvPr>
            <p:ph type="body" idx="1"/>
          </p:nvPr>
        </p:nvSpPr>
        <p:spPr>
          <a:xfrm>
            <a:off x="652288" y="2282670"/>
            <a:ext cx="11708420" cy="6440246"/>
          </a:xfrm>
          <a:prstGeom prst="rect">
            <a:avLst/>
          </a:prstGeom>
        </p:spPr>
        <p:txBody>
          <a:bodyPr/>
          <a:lstStyle>
            <a:lvl1pPr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2200"/>
            </a:lvl1pPr>
          </a:lstStyle>
          <a:p>
            <a:r>
              <a:t>Tabla 2. Students’ satisfaction with two courses, from 2012-13 to 2016-17. Max: 100</a:t>
            </a:r>
          </a:p>
        </p:txBody>
      </p:sp>
      <p:graphicFrame>
        <p:nvGraphicFramePr>
          <p:cNvPr id="219" name="Tabla"/>
          <p:cNvGraphicFramePr/>
          <p:nvPr/>
        </p:nvGraphicFramePr>
        <p:xfrm>
          <a:off x="959386" y="3373739"/>
          <a:ext cx="11086024" cy="499555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621270"/>
                <a:gridCol w="2109377"/>
                <a:gridCol w="2020824"/>
                <a:gridCol w="683851"/>
                <a:gridCol w="2519795"/>
                <a:gridCol w="2130907"/>
              </a:tblGrid>
              <a:tr h="804185"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education Master: ISC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579888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Intercultural education Master: Project design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1187368"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Students’ satisfaction with the course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Students’ satisfaction with the Master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Students’ satisfaction with the course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Students’ satisfaction with the Master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</a:tr>
              <a:tr h="600800"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2012-13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97,83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66,89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90,94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600800"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2013-14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92,78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77,80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94,60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600800"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2014-15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98,81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71,10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94,61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88,94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600800"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2015-16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97,73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94,92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91,61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600800"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2016-17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80,14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62,60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87,83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579888"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927100" algn="l"/>
                          <a:tab pos="1866900" algn="l"/>
                          <a:tab pos="2794000" algn="l"/>
                          <a:tab pos="3733800" algn="l"/>
                          <a:tab pos="4660900" algn="l"/>
                          <a:tab pos="5600700" algn="l"/>
                          <a:tab pos="6540500" algn="l"/>
                          <a:tab pos="7467600" algn="l"/>
                          <a:tab pos="8407400" algn="l"/>
                          <a:tab pos="9334500" algn="l"/>
                          <a:tab pos="10274300" algn="l"/>
                          <a:tab pos="11201400" algn="l"/>
                        </a:tabLst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82,05</a:t>
                      </a:r>
                    </a:p>
                  </a:txBody>
                  <a:tcPr marL="46800" marR="46800" marT="46800" marB="4680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5" name="© 2017 - Inés Gil Jaurena - CC-BY-SA"/>
          <p:cNvSpPr txBox="1"/>
          <p:nvPr/>
        </p:nvSpPr>
        <p:spPr>
          <a:xfrm>
            <a:off x="571216" y="8787411"/>
            <a:ext cx="352862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2017 - Inés Gil Jaurena - CC-BY-SA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6 Llamada de flecha hacia abajo"/>
          <p:cNvGrpSpPr/>
          <p:nvPr/>
        </p:nvGrpSpPr>
        <p:grpSpPr>
          <a:xfrm>
            <a:off x="869244" y="1198880"/>
            <a:ext cx="10651314" cy="4497494"/>
            <a:chOff x="0" y="0"/>
            <a:chExt cx="10651312" cy="4497493"/>
          </a:xfrm>
        </p:grpSpPr>
        <p:sp>
          <p:nvSpPr>
            <p:cNvPr id="144" name="Figura"/>
            <p:cNvSpPr/>
            <p:nvPr/>
          </p:nvSpPr>
          <p:spPr>
            <a:xfrm>
              <a:off x="-1" y="0"/>
              <a:ext cx="10651314" cy="449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8578"/>
                  </a:lnTo>
                  <a:lnTo>
                    <a:pt x="11753" y="18578"/>
                  </a:lnTo>
                  <a:lnTo>
                    <a:pt x="11753" y="19410"/>
                  </a:lnTo>
                  <a:lnTo>
                    <a:pt x="13080" y="19410"/>
                  </a:lnTo>
                  <a:lnTo>
                    <a:pt x="10800" y="21600"/>
                  </a:lnTo>
                  <a:lnTo>
                    <a:pt x="8520" y="19410"/>
                  </a:lnTo>
                  <a:lnTo>
                    <a:pt x="9847" y="19410"/>
                  </a:lnTo>
                  <a:lnTo>
                    <a:pt x="9847" y="18578"/>
                  </a:lnTo>
                  <a:lnTo>
                    <a:pt x="0" y="185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3FFE8"/>
                </a:gs>
                <a:gs pos="35001">
                  <a:srgbClr val="D4FFEE"/>
                </a:gs>
                <a:gs pos="100000">
                  <a:srgbClr val="EDFFF8"/>
                </a:gs>
              </a:gsLst>
              <a:lin ang="16200000" scaled="0"/>
            </a:gradFill>
            <a:ln w="12700" cap="flat">
              <a:solidFill>
                <a:srgbClr val="A5DEC6"/>
              </a:solidFill>
              <a:prstDash val="solid"/>
              <a:miter lim="800000"/>
            </a:ln>
            <a:effectLst>
              <a:outerShdw blurRad="50800" dist="25400" dir="5400000" rotWithShape="0">
                <a:srgbClr val="000000">
                  <a:alpha val="37999"/>
                </a:srgbClr>
              </a:outerShdw>
            </a:effectLst>
          </p:spPr>
          <p:txBody>
            <a:bodyPr wrap="square" lIns="65021" tIns="65021" rIns="65021" bIns="65021" numCol="1" anchor="t">
              <a:noAutofit/>
            </a:bodyPr>
            <a:lstStyle/>
            <a:p>
              <a:pPr defTabSz="650240">
                <a:defRPr sz="2400">
                  <a:latin typeface="Avenir Roman"/>
                  <a:ea typeface="Avenir Roman"/>
                  <a:cs typeface="Avenir Roman"/>
                  <a:sym typeface="Avenir Roman"/>
                </a:defRPr>
              </a:pPr>
              <a:endParaRPr/>
            </a:p>
          </p:txBody>
        </p:sp>
        <p:sp>
          <p:nvSpPr>
            <p:cNvPr id="145" name="Dichotomized world that separates:"/>
            <p:cNvSpPr txBox="1"/>
            <p:nvPr/>
          </p:nvSpPr>
          <p:spPr>
            <a:xfrm>
              <a:off x="-1" y="-1"/>
              <a:ext cx="10651314" cy="549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650240">
                <a:defRPr sz="2400"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r>
                <a:t>Dichotomized world that separates:</a:t>
              </a:r>
            </a:p>
          </p:txBody>
        </p:sp>
      </p:grpSp>
      <p:grpSp>
        <p:nvGrpSpPr>
          <p:cNvPr id="149" name="10 Llamada de flecha hacia arriba"/>
          <p:cNvGrpSpPr/>
          <p:nvPr/>
        </p:nvGrpSpPr>
        <p:grpSpPr>
          <a:xfrm>
            <a:off x="869244" y="5696374"/>
            <a:ext cx="10651314" cy="3490507"/>
            <a:chOff x="0" y="0"/>
            <a:chExt cx="10651312" cy="3490506"/>
          </a:xfrm>
        </p:grpSpPr>
        <p:sp>
          <p:nvSpPr>
            <p:cNvPr id="147" name="Figura"/>
            <p:cNvSpPr/>
            <p:nvPr/>
          </p:nvSpPr>
          <p:spPr>
            <a:xfrm>
              <a:off x="0" y="0"/>
              <a:ext cx="10651313" cy="296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844"/>
                  </a:moveTo>
                  <a:lnTo>
                    <a:pt x="9886" y="3844"/>
                  </a:lnTo>
                  <a:lnTo>
                    <a:pt x="9886" y="2092"/>
                  </a:lnTo>
                  <a:lnTo>
                    <a:pt x="9295" y="2092"/>
                  </a:lnTo>
                  <a:lnTo>
                    <a:pt x="10800" y="0"/>
                  </a:lnTo>
                  <a:lnTo>
                    <a:pt x="12305" y="2092"/>
                  </a:lnTo>
                  <a:lnTo>
                    <a:pt x="11714" y="2092"/>
                  </a:lnTo>
                  <a:lnTo>
                    <a:pt x="11714" y="3844"/>
                  </a:lnTo>
                  <a:lnTo>
                    <a:pt x="21600" y="3844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4F81BD"/>
              </a:solidFill>
              <a:prstDash val="solid"/>
              <a:round/>
            </a:ln>
            <a:effectLst/>
          </p:spPr>
          <p:txBody>
            <a:bodyPr wrap="square" lIns="65021" tIns="65021" rIns="65021" bIns="65021" numCol="1" anchor="t">
              <a:noAutofit/>
            </a:bodyPr>
            <a:lstStyle/>
            <a:p>
              <a:pPr algn="l" defTabSz="650240">
                <a:defRPr sz="2400">
                  <a:latin typeface="Avenir Roman"/>
                  <a:ea typeface="Avenir Roman"/>
                  <a:cs typeface="Avenir Roman"/>
                  <a:sym typeface="Avenir Roman"/>
                </a:defRPr>
              </a:pPr>
              <a:endParaRPr/>
            </a:p>
          </p:txBody>
        </p:sp>
        <p:sp>
          <p:nvSpPr>
            <p:cNvPr id="148" name="Another logic…"/>
            <p:cNvSpPr txBox="1"/>
            <p:nvPr/>
          </p:nvSpPr>
          <p:spPr>
            <a:xfrm>
              <a:off x="0" y="528358"/>
              <a:ext cx="10651313" cy="2962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650240">
                <a:defRPr sz="2800"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t>Another logic</a:t>
              </a:r>
            </a:p>
            <a:p>
              <a:pPr algn="l" defTabSz="650240">
                <a:buSzPct val="100000"/>
                <a:buFont typeface="Arial"/>
                <a:buChar char="•"/>
                <a:defRPr sz="2800"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t>Collective construction of knowledge</a:t>
              </a:r>
            </a:p>
            <a:p>
              <a:pPr algn="l" defTabSz="650240">
                <a:buSzPct val="100000"/>
                <a:buFont typeface="Arial"/>
                <a:buChar char="•"/>
                <a:defRPr sz="2800"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t>From experience and reflection</a:t>
              </a:r>
            </a:p>
            <a:p>
              <a:pPr algn="l" defTabSz="650240">
                <a:buSzPct val="100000"/>
                <a:buFont typeface="Arial"/>
                <a:buChar char="•"/>
                <a:defRPr sz="2800"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t>Contextualization, inquiry, reflection</a:t>
              </a:r>
            </a:p>
            <a:p>
              <a:pPr algn="l" defTabSz="650240">
                <a:buSzPct val="100000"/>
                <a:buFont typeface="Arial"/>
                <a:buChar char="•"/>
                <a:defRPr sz="2800">
                  <a:latin typeface="Avenir Roman"/>
                  <a:ea typeface="Avenir Roman"/>
                  <a:cs typeface="Avenir Roman"/>
                  <a:sym typeface="Avenir Roman"/>
                </a:defRPr>
              </a:pPr>
              <a:r>
                <a:t>Reflective practice</a:t>
              </a:r>
            </a:p>
          </p:txBody>
        </p:sp>
      </p:grpSp>
      <p:sp>
        <p:nvSpPr>
          <p:cNvPr id="150" name="Shape 84"/>
          <p:cNvSpPr txBox="1"/>
          <p:nvPr/>
        </p:nvSpPr>
        <p:spPr>
          <a:xfrm>
            <a:off x="571215" y="8958860"/>
            <a:ext cx="3528621" cy="37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650240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2017 - Inés Gil Jaurena - CC-BY-SA</a:t>
            </a:r>
          </a:p>
        </p:txBody>
      </p:sp>
      <p:pic>
        <p:nvPicPr>
          <p:cNvPr id="151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2932" y="2951144"/>
            <a:ext cx="3626620" cy="1792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2551" y="1682327"/>
            <a:ext cx="3717879" cy="1837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00972" y="1788230"/>
            <a:ext cx="3717878" cy="1837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hallenges and proposals"/>
          <p:cNvSpPr txBox="1">
            <a:spLocks noGrp="1"/>
          </p:cNvSpPr>
          <p:nvPr>
            <p:ph type="title"/>
          </p:nvPr>
        </p:nvSpPr>
        <p:spPr>
          <a:xfrm>
            <a:off x="652288" y="389324"/>
            <a:ext cx="11708420" cy="1006097"/>
          </a:xfrm>
          <a:prstGeom prst="rect">
            <a:avLst/>
          </a:prstGeom>
        </p:spPr>
        <p:txBody>
          <a:bodyPr/>
          <a:lstStyle>
            <a:lvl1pPr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</a:lvl1pPr>
          </a:lstStyle>
          <a:p>
            <a:r>
              <a:t>Challenges and proposals</a:t>
            </a:r>
          </a:p>
        </p:txBody>
      </p:sp>
      <p:sp>
        <p:nvSpPr>
          <p:cNvPr id="222" name="Enhancement of digital content (different formats, interactive, annotations, …).…"/>
          <p:cNvSpPr txBox="1">
            <a:spLocks noGrp="1"/>
          </p:cNvSpPr>
          <p:nvPr>
            <p:ph type="body" sz="half" idx="1"/>
          </p:nvPr>
        </p:nvSpPr>
        <p:spPr>
          <a:xfrm>
            <a:off x="1184877" y="1887767"/>
            <a:ext cx="6264618" cy="637893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97379" indent="-392668" defTabSz="562491">
              <a:spcBef>
                <a:spcPts val="1700"/>
              </a:spcBef>
              <a:buClr>
                <a:srgbClr val="000000"/>
              </a:buClr>
              <a:buSzPct val="45000"/>
              <a:buChar char="●"/>
              <a:tabLst>
                <a:tab pos="901700" algn="l"/>
                <a:tab pos="1803400" algn="l"/>
                <a:tab pos="2717800" algn="l"/>
                <a:tab pos="3619500" algn="l"/>
                <a:tab pos="4521200" algn="l"/>
                <a:tab pos="5435600" algn="l"/>
                <a:tab pos="6337300" algn="l"/>
                <a:tab pos="7239000" algn="l"/>
                <a:tab pos="8153400" algn="l"/>
                <a:tab pos="9055100" algn="l"/>
                <a:tab pos="9969500" algn="l"/>
                <a:tab pos="10871200" algn="l"/>
              </a:tabLst>
              <a:defRPr sz="2910"/>
            </a:pPr>
            <a:r>
              <a:t>Enhancement of digital content (different formats, interactive, annotations, …).</a:t>
            </a:r>
          </a:p>
          <a:p>
            <a:pPr marL="497379" indent="-392668" defTabSz="562491">
              <a:spcBef>
                <a:spcPts val="1700"/>
              </a:spcBef>
              <a:buClr>
                <a:srgbClr val="000000"/>
              </a:buClr>
              <a:buSzPct val="45000"/>
              <a:buChar char="●"/>
              <a:tabLst>
                <a:tab pos="901700" algn="l"/>
                <a:tab pos="1803400" algn="l"/>
                <a:tab pos="2717800" algn="l"/>
                <a:tab pos="3619500" algn="l"/>
                <a:tab pos="4521200" algn="l"/>
                <a:tab pos="5435600" algn="l"/>
                <a:tab pos="6337300" algn="l"/>
                <a:tab pos="7239000" algn="l"/>
                <a:tab pos="8153400" algn="l"/>
                <a:tab pos="9055100" algn="l"/>
                <a:tab pos="9969500" algn="l"/>
                <a:tab pos="10871200" algn="l"/>
              </a:tabLst>
              <a:defRPr sz="2910"/>
            </a:pPr>
            <a:r>
              <a:t>Improvement of e-assessment tools: online exams, self and peer assessment tools. </a:t>
            </a:r>
          </a:p>
          <a:p>
            <a:pPr marL="497379" indent="-392668" defTabSz="562491">
              <a:spcBef>
                <a:spcPts val="1700"/>
              </a:spcBef>
              <a:buClr>
                <a:srgbClr val="000000"/>
              </a:buClr>
              <a:buSzPct val="45000"/>
              <a:buChar char="●"/>
              <a:tabLst>
                <a:tab pos="901700" algn="l"/>
                <a:tab pos="1803400" algn="l"/>
                <a:tab pos="2717800" algn="l"/>
                <a:tab pos="3619500" algn="l"/>
                <a:tab pos="4521200" algn="l"/>
                <a:tab pos="5435600" algn="l"/>
                <a:tab pos="6337300" algn="l"/>
                <a:tab pos="7239000" algn="l"/>
                <a:tab pos="8153400" algn="l"/>
                <a:tab pos="9055100" algn="l"/>
                <a:tab pos="9969500" algn="l"/>
                <a:tab pos="10871200" algn="l"/>
              </a:tabLst>
              <a:defRPr sz="2910"/>
            </a:pPr>
            <a:r>
              <a:t>Collaborative learning: tools for group activities development and monitoring. </a:t>
            </a:r>
          </a:p>
          <a:p>
            <a:pPr marL="497379" indent="-392668" defTabSz="562491">
              <a:spcBef>
                <a:spcPts val="1700"/>
              </a:spcBef>
              <a:buClr>
                <a:srgbClr val="000000"/>
              </a:buClr>
              <a:buSzPct val="45000"/>
              <a:buChar char="●"/>
              <a:tabLst>
                <a:tab pos="901700" algn="l"/>
                <a:tab pos="1803400" algn="l"/>
                <a:tab pos="2717800" algn="l"/>
                <a:tab pos="3619500" algn="l"/>
                <a:tab pos="4521200" algn="l"/>
                <a:tab pos="5435600" algn="l"/>
                <a:tab pos="6337300" algn="l"/>
                <a:tab pos="7239000" algn="l"/>
                <a:tab pos="8153400" algn="l"/>
                <a:tab pos="9055100" algn="l"/>
                <a:tab pos="9969500" algn="l"/>
                <a:tab pos="10871200" algn="l"/>
              </a:tabLst>
              <a:defRPr sz="2910"/>
            </a:pPr>
            <a:r>
              <a:t>Feedback to learners: technological solutions for richer feedback (rubrics, automatic feedback, …). </a:t>
            </a:r>
          </a:p>
          <a:p>
            <a:pPr marL="497379" indent="-392668" defTabSz="562491">
              <a:spcBef>
                <a:spcPts val="1700"/>
              </a:spcBef>
              <a:buClr>
                <a:srgbClr val="000000"/>
              </a:buClr>
              <a:buSzPct val="45000"/>
              <a:buChar char="●"/>
              <a:tabLst>
                <a:tab pos="901700" algn="l"/>
                <a:tab pos="1803400" algn="l"/>
                <a:tab pos="2717800" algn="l"/>
                <a:tab pos="3619500" algn="l"/>
                <a:tab pos="4521200" algn="l"/>
                <a:tab pos="5435600" algn="l"/>
                <a:tab pos="6337300" algn="l"/>
                <a:tab pos="7239000" algn="l"/>
                <a:tab pos="8153400" algn="l"/>
                <a:tab pos="9055100" algn="l"/>
                <a:tab pos="9969500" algn="l"/>
                <a:tab pos="10871200" algn="l"/>
              </a:tabLst>
              <a:defRPr sz="2910"/>
            </a:pPr>
            <a:r>
              <a:t>…</a:t>
            </a:r>
          </a:p>
        </p:txBody>
      </p:sp>
      <p:sp>
        <p:nvSpPr>
          <p:cNvPr id="223" name="Augmentation (A)"/>
          <p:cNvSpPr txBox="1"/>
          <p:nvPr/>
        </p:nvSpPr>
        <p:spPr>
          <a:xfrm>
            <a:off x="8255073" y="2364818"/>
            <a:ext cx="4028888" cy="577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normAutofit/>
          </a:bodyPr>
          <a:lstStyle>
            <a:lvl1pPr algn="l" defTabSz="579888">
              <a:lnSpc>
                <a:spcPct val="93000"/>
              </a:lnSpc>
              <a:spcBef>
                <a:spcPts val="18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Augmentation (A)</a:t>
            </a:r>
          </a:p>
        </p:txBody>
      </p:sp>
      <p:sp>
        <p:nvSpPr>
          <p:cNvPr id="224" name="Modification (M)"/>
          <p:cNvSpPr txBox="1"/>
          <p:nvPr/>
        </p:nvSpPr>
        <p:spPr>
          <a:xfrm>
            <a:off x="8255073" y="4148367"/>
            <a:ext cx="4028888" cy="577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normAutofit/>
          </a:bodyPr>
          <a:lstStyle>
            <a:lvl1pPr algn="l" defTabSz="579888">
              <a:lnSpc>
                <a:spcPct val="93000"/>
              </a:lnSpc>
              <a:spcBef>
                <a:spcPts val="18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Modification (M)</a:t>
            </a:r>
          </a:p>
        </p:txBody>
      </p:sp>
      <p:sp>
        <p:nvSpPr>
          <p:cNvPr id="225" name="Redefinition (R)"/>
          <p:cNvSpPr txBox="1"/>
          <p:nvPr/>
        </p:nvSpPr>
        <p:spPr>
          <a:xfrm>
            <a:off x="8255073" y="6205767"/>
            <a:ext cx="3262655" cy="577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normAutofit/>
          </a:bodyPr>
          <a:lstStyle>
            <a:lvl1pPr algn="l" defTabSz="579888">
              <a:lnSpc>
                <a:spcPct val="93000"/>
              </a:lnSpc>
              <a:spcBef>
                <a:spcPts val="18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Redefinition (R)</a:t>
            </a:r>
          </a:p>
        </p:txBody>
      </p:sp>
      <p:sp>
        <p:nvSpPr>
          <p:cNvPr id="226" name="Línea"/>
          <p:cNvSpPr/>
          <p:nvPr/>
        </p:nvSpPr>
        <p:spPr>
          <a:xfrm flipH="1">
            <a:off x="11980333" y="2352157"/>
            <a:ext cx="1" cy="504928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© 2017 - Inés Gil Jaurena - CC-BY-SA"/>
          <p:cNvSpPr txBox="1"/>
          <p:nvPr/>
        </p:nvSpPr>
        <p:spPr>
          <a:xfrm>
            <a:off x="571216" y="8787411"/>
            <a:ext cx="352862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2017 - Inés Gil Jaurena - CC-BY-SA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  <p:bldP spid="224" grpId="2" animBg="1" advAuto="0"/>
      <p:bldP spid="225" grpId="3" animBg="1" advAuto="0"/>
      <p:bldP spid="226" grpId="4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© 2017 - Inés Gil Jaurena - CC-BY-SA"/>
          <p:cNvSpPr txBox="1"/>
          <p:nvPr/>
        </p:nvSpPr>
        <p:spPr>
          <a:xfrm>
            <a:off x="571216" y="8787411"/>
            <a:ext cx="352862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2017 - Inés Gil Jaurena - CC-BY-SA</a:t>
            </a:r>
          </a:p>
        </p:txBody>
      </p:sp>
      <p:pic>
        <p:nvPicPr>
          <p:cNvPr id="229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9723" y="7509451"/>
            <a:ext cx="1115346" cy="1095025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hank you for your attention!  Inés Gil Jaurena  inesgj@edu.uned.es"/>
          <p:cNvSpPr txBox="1">
            <a:spLocks noGrp="1"/>
          </p:cNvSpPr>
          <p:nvPr>
            <p:ph type="title" idx="4294967295"/>
          </p:nvPr>
        </p:nvSpPr>
        <p:spPr>
          <a:xfrm>
            <a:off x="2135682" y="6100179"/>
            <a:ext cx="8123836" cy="2014498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defTabSz="491906">
              <a:defRPr sz="3060"/>
            </a:pPr>
            <a:r>
              <a:t>Thank you for your attention!</a:t>
            </a:r>
            <a:br/>
            <a:r>
              <a:t/>
            </a:r>
            <a:br/>
            <a:r>
              <a:rPr sz="2380"/>
              <a:t>Inés Gil Jaurena</a:t>
            </a:r>
            <a:br>
              <a:rPr sz="2380"/>
            </a:br>
            <a:r>
              <a:rPr sz="2380"/>
              <a:t/>
            </a:r>
            <a:br>
              <a:rPr sz="2380"/>
            </a:br>
            <a:r>
              <a:rPr sz="2380"/>
              <a:t>inesgj@edu.uned.es</a:t>
            </a:r>
          </a:p>
        </p:txBody>
      </p:sp>
      <p:sp>
        <p:nvSpPr>
          <p:cNvPr id="231" name="“Theory Meets Practice: Teacher Training in the Digital Era”…"/>
          <p:cNvSpPr txBox="1"/>
          <p:nvPr/>
        </p:nvSpPr>
        <p:spPr>
          <a:xfrm>
            <a:off x="6943172" y="778826"/>
            <a:ext cx="521598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457200">
              <a:defRPr sz="1400">
                <a:solidFill>
                  <a:srgbClr val="FAA65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“Theory Meets Practice: Teacher Training in the Digital Era” </a:t>
            </a:r>
          </a:p>
          <a:p>
            <a:pPr algn="r" defTabSz="4572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ASEM Education and Research Hub for Lifelong Learning Conference &amp;</a:t>
            </a:r>
          </a:p>
          <a:p>
            <a:pPr algn="r" defTabSz="4572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t>13</a:t>
            </a:r>
            <a:r>
              <a:rPr sz="900"/>
              <a:t>th </a:t>
            </a:r>
            <a:r>
              <a:t>ASEF Classroom Network (ASEF ClassNet) Conference </a:t>
            </a:r>
          </a:p>
          <a:p>
            <a:pPr algn="r" defTabSz="4572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sz="1100"/>
              <a:t>8-10/11 September 2017, Zug, Switzerland </a:t>
            </a:r>
          </a:p>
        </p:txBody>
      </p:sp>
      <p:pic>
        <p:nvPicPr>
          <p:cNvPr id="232" name="el-signo-de-pregunta_318-41849.jpg" descr="el-signo-de-pregunta_318-4184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85615" y="2231813"/>
            <a:ext cx="2931095" cy="2931095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How would you integrate ICT in your teaching?…"/>
          <p:cNvSpPr txBox="1">
            <a:spLocks noGrp="1"/>
          </p:cNvSpPr>
          <p:nvPr>
            <p:ph type="body" sz="quarter" idx="4294967295"/>
          </p:nvPr>
        </p:nvSpPr>
        <p:spPr>
          <a:xfrm>
            <a:off x="887306" y="2655034"/>
            <a:ext cx="6719147" cy="2772411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65364" indent="-465364" defTabSz="1300480">
              <a:spcBef>
                <a:spcPts val="9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How would you integrate ICT in your teaching? </a:t>
            </a:r>
          </a:p>
          <a:p>
            <a:pPr marL="465364" indent="-465364" defTabSz="1300480">
              <a:spcBef>
                <a:spcPts val="9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Which level in the SAMR model would you reach?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TPACK.png" descr="TP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80903"/>
            <a:ext cx="13004801" cy="9191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tpack_explained.jpeg" descr="tpack_explaine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310" y="63217"/>
            <a:ext cx="12824180" cy="9627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amr.jpeg" descr="sam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2417" y="984390"/>
            <a:ext cx="10439966" cy="7784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7388" y="441788"/>
            <a:ext cx="9058937" cy="9058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In a LMS…"/>
          <p:cNvSpPr txBox="1">
            <a:spLocks noGrp="1"/>
          </p:cNvSpPr>
          <p:nvPr>
            <p:ph type="body" idx="4294967295"/>
          </p:nvPr>
        </p:nvSpPr>
        <p:spPr>
          <a:xfrm>
            <a:off x="653908" y="1639287"/>
            <a:ext cx="11202953" cy="7071643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137159" indent="-137159" defTabSz="365760">
              <a:spcBef>
                <a:spcPts val="200"/>
              </a:spcBef>
              <a:buSzPct val="100000"/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In a LMS</a:t>
            </a:r>
          </a:p>
          <a:p>
            <a:pPr marL="297179" lvl="1" indent="-114300" defTabSz="365760">
              <a:spcBef>
                <a:spcPts val="2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Forums: for interaction, knowing each other, debates, …</a:t>
            </a:r>
          </a:p>
          <a:p>
            <a:pPr marL="297179" lvl="1" indent="-114300" defTabSz="365760">
              <a:spcBef>
                <a:spcPts val="2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Surveys: for initial knowledge, collecting suggestions, </a:t>
            </a:r>
          </a:p>
          <a:p>
            <a:pPr marL="297179" lvl="1" indent="-114300" defTabSz="365760">
              <a:spcBef>
                <a:spcPts val="2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Quizes: online test</a:t>
            </a:r>
          </a:p>
          <a:p>
            <a:pPr marL="297179" lvl="1" indent="-114300" defTabSz="365760">
              <a:spcBef>
                <a:spcPts val="2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Upload documents (professors) and assignments (students)</a:t>
            </a:r>
          </a:p>
          <a:p>
            <a:pPr marL="297179" lvl="1" indent="-114300" defTabSz="365760">
              <a:spcBef>
                <a:spcPts val="2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Videoconference</a:t>
            </a:r>
          </a:p>
          <a:p>
            <a:pPr marL="137159" indent="-137159" defTabSz="365760">
              <a:spcBef>
                <a:spcPts val="200"/>
              </a:spcBef>
              <a:buSzPct val="100000"/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In an open online environment</a:t>
            </a:r>
          </a:p>
          <a:p>
            <a:pPr marL="297179" lvl="1" indent="-114300" defTabSz="365760">
              <a:spcBef>
                <a:spcPts val="2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Collaborative documents, wikis</a:t>
            </a:r>
          </a:p>
          <a:p>
            <a:pPr marL="297179" lvl="1" indent="-114300" defTabSz="365760">
              <a:spcBef>
                <a:spcPts val="2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Blogs: for debates, opinions</a:t>
            </a:r>
          </a:p>
          <a:p>
            <a:pPr marL="297179" lvl="1" indent="-114300" defTabSz="365760">
              <a:spcBef>
                <a:spcPts val="2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Social networks: for interaction, creating interest groups</a:t>
            </a:r>
          </a:p>
          <a:p>
            <a:pPr marL="297179" lvl="1" indent="-114300" defTabSz="365760">
              <a:spcBef>
                <a:spcPts val="2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Deliberation tools: for debate, consensus, making decisions</a:t>
            </a:r>
          </a:p>
          <a:p>
            <a:pPr marL="297179" lvl="1" indent="-114300" defTabSz="365760">
              <a:spcBef>
                <a:spcPts val="2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e-portfolios: for compilation of individual works and reflections</a:t>
            </a:r>
          </a:p>
          <a:p>
            <a:pPr marL="297179" lvl="1" indent="-114300" defTabSz="365760">
              <a:spcBef>
                <a:spcPts val="2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…</a:t>
            </a:r>
          </a:p>
        </p:txBody>
      </p:sp>
      <p:sp>
        <p:nvSpPr>
          <p:cNvPr id="164" name="Technologies / tools"/>
          <p:cNvSpPr txBox="1"/>
          <p:nvPr/>
        </p:nvSpPr>
        <p:spPr>
          <a:xfrm>
            <a:off x="1888066" y="550615"/>
            <a:ext cx="8001001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Technologies / tools</a:t>
            </a:r>
          </a:p>
        </p:txBody>
      </p:sp>
      <p:sp>
        <p:nvSpPr>
          <p:cNvPr id="165" name="© 2017 - Inés Gil Jaurena - CC-BY-SA"/>
          <p:cNvSpPr txBox="1"/>
          <p:nvPr/>
        </p:nvSpPr>
        <p:spPr>
          <a:xfrm>
            <a:off x="571215" y="8958860"/>
            <a:ext cx="3528621" cy="37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650240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2017 - Inés Gil Jaurena - CC-BY-SA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UNED. Some figures"/>
          <p:cNvSpPr txBox="1">
            <a:spLocks noGrp="1"/>
          </p:cNvSpPr>
          <p:nvPr>
            <p:ph type="title" idx="4294967295"/>
          </p:nvPr>
        </p:nvSpPr>
        <p:spPr>
          <a:xfrm>
            <a:off x="650239" y="390594"/>
            <a:ext cx="11704322" cy="1625603"/>
          </a:xfrm>
          <a:prstGeom prst="rect">
            <a:avLst/>
          </a:prstGeom>
        </p:spPr>
        <p:txBody>
          <a:bodyPr lIns="0" tIns="0" rIns="0" bIns="0"/>
          <a:lstStyle>
            <a:lvl1pPr algn="l" defTabSz="1300480">
              <a:defRPr sz="56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UNED. Some figures</a:t>
            </a:r>
          </a:p>
        </p:txBody>
      </p:sp>
      <p:sp>
        <p:nvSpPr>
          <p:cNvPr id="168" name="Largest university in Spain…"/>
          <p:cNvSpPr txBox="1">
            <a:spLocks noGrp="1"/>
          </p:cNvSpPr>
          <p:nvPr>
            <p:ph type="body" sz="half" idx="4294967295"/>
          </p:nvPr>
        </p:nvSpPr>
        <p:spPr>
          <a:xfrm>
            <a:off x="650238" y="1821563"/>
            <a:ext cx="6067811" cy="6436931"/>
          </a:xfrm>
          <a:prstGeom prst="rect">
            <a:avLst/>
          </a:prstGeom>
        </p:spPr>
        <p:txBody>
          <a:bodyPr lIns="0" tIns="0" rIns="0" bIns="0" anchor="t"/>
          <a:lstStyle/>
          <a:p>
            <a:pPr marL="170446" indent="-170446" defTabSz="650240">
              <a:spcBef>
                <a:spcPts val="0"/>
              </a:spcBef>
              <a:buSzPct val="100000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 Largest university in Spain</a:t>
            </a:r>
            <a:endParaRPr sz="2400"/>
          </a:p>
          <a:p>
            <a:pPr marL="170446" indent="-170446" defTabSz="650240">
              <a:spcBef>
                <a:spcPts val="0"/>
              </a:spcBef>
              <a:buSzPct val="100000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 Founded in 1972</a:t>
            </a:r>
            <a:endParaRPr sz="2400"/>
          </a:p>
          <a:p>
            <a:pPr marL="170446" indent="-170446" defTabSz="650240">
              <a:spcBef>
                <a:spcPts val="0"/>
              </a:spcBef>
              <a:buSzPct val="100000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Function: Facilitate access to university and continuation of studies to any person able to follow higher education</a:t>
            </a:r>
          </a:p>
          <a:p>
            <a:pPr marL="170446" indent="-170446" defTabSz="650240">
              <a:spcBef>
                <a:spcPts val="0"/>
              </a:spcBef>
              <a:buSzPct val="100000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 Some figures (2016-17):</a:t>
            </a:r>
            <a:endParaRPr sz="2400"/>
          </a:p>
          <a:p>
            <a:pPr marL="485775" indent="-485775" defTabSz="650240">
              <a:spcBef>
                <a:spcPts val="900"/>
              </a:spcBef>
              <a:buSzPct val="100000"/>
              <a:buFont typeface="Arial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137,227 Bachelor students</a:t>
            </a:r>
          </a:p>
          <a:p>
            <a:pPr marL="485775" indent="-485775" defTabSz="650240">
              <a:spcBef>
                <a:spcPts val="900"/>
              </a:spcBef>
              <a:buSzPct val="100000"/>
              <a:buFont typeface="Arial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8,850 Master students</a:t>
            </a:r>
          </a:p>
          <a:p>
            <a:pPr marL="485775" indent="-485775" defTabSz="650240">
              <a:spcBef>
                <a:spcPts val="900"/>
              </a:spcBef>
              <a:buSzPct val="100000"/>
              <a:buFont typeface="Arial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1,945 Doctoral students</a:t>
            </a:r>
          </a:p>
          <a:p>
            <a:pPr marL="485775" indent="-485775" defTabSz="650240">
              <a:spcBef>
                <a:spcPts val="900"/>
              </a:spcBef>
              <a:buSzPct val="100000"/>
              <a:buFont typeface="Arial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14,475 Language students</a:t>
            </a:r>
          </a:p>
        </p:txBody>
      </p:sp>
      <p:sp>
        <p:nvSpPr>
          <p:cNvPr id="169" name="© 2017 - Inés Gil Jaurena - CC-BY-SA"/>
          <p:cNvSpPr txBox="1"/>
          <p:nvPr/>
        </p:nvSpPr>
        <p:spPr>
          <a:xfrm>
            <a:off x="571215" y="8958860"/>
            <a:ext cx="3528621" cy="37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650240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2017 - Inés Gil Jaurena - CC-BY-SA</a:t>
            </a:r>
          </a:p>
        </p:txBody>
      </p:sp>
      <p:sp>
        <p:nvSpPr>
          <p:cNvPr id="170" name="11 Faculties in Madrid…"/>
          <p:cNvSpPr txBox="1"/>
          <p:nvPr/>
        </p:nvSpPr>
        <p:spPr>
          <a:xfrm>
            <a:off x="7280592" y="1821563"/>
            <a:ext cx="5424839" cy="5992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normAutofit/>
          </a:bodyPr>
          <a:lstStyle/>
          <a:p>
            <a:pPr marL="467590" indent="-467590" algn="l" defTabSz="65024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11 Faculties in Madrid</a:t>
            </a:r>
            <a:endParaRPr sz="2200"/>
          </a:p>
          <a:p>
            <a:pPr marL="467590" indent="-467590" algn="l" defTabSz="65024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78 Academic Departments</a:t>
            </a:r>
            <a:endParaRPr sz="2200"/>
          </a:p>
          <a:p>
            <a:pPr marL="467590" indent="-467590" algn="l" defTabSz="65024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61 Regional + more than 100 extensions and classrooms Centres in Spain </a:t>
            </a:r>
            <a:endParaRPr sz="2200"/>
          </a:p>
          <a:p>
            <a:pPr marL="467590" indent="-467590" algn="l" defTabSz="65024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27 bachelor's degrees</a:t>
            </a:r>
            <a:endParaRPr sz="2200"/>
          </a:p>
          <a:p>
            <a:pPr marL="467590" indent="-467590" algn="l" defTabSz="65024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74 official master's degrees</a:t>
            </a:r>
            <a:endParaRPr sz="2200"/>
          </a:p>
          <a:p>
            <a:pPr marL="467590" indent="-467590" algn="l" defTabSz="65024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62 doctoral programmes</a:t>
            </a:r>
            <a:endParaRPr sz="2200"/>
          </a:p>
          <a:p>
            <a:pPr marL="467590" indent="-467590" algn="l" defTabSz="65024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14 languages courses</a:t>
            </a:r>
            <a:endParaRPr sz="3400"/>
          </a:p>
          <a:p>
            <a:pPr marL="467590" indent="-467590" algn="l" defTabSz="65024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+ 600 distance courses continuing education programme</a:t>
            </a:r>
            <a:endParaRPr sz="2200"/>
          </a:p>
          <a:p>
            <a:pPr marL="467590" indent="-467590" algn="l" defTabSz="65024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+ MOOCs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education_fac_uned.jpeg" descr="education_fac_une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4976" y="2519417"/>
            <a:ext cx="5215792" cy="3465369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UNED. Faculty of Education"/>
          <p:cNvSpPr txBox="1">
            <a:spLocks noGrp="1"/>
          </p:cNvSpPr>
          <p:nvPr>
            <p:ph type="title" idx="4294967295"/>
          </p:nvPr>
        </p:nvSpPr>
        <p:spPr>
          <a:xfrm>
            <a:off x="415430" y="571216"/>
            <a:ext cx="11704322" cy="1164734"/>
          </a:xfrm>
          <a:prstGeom prst="rect">
            <a:avLst/>
          </a:prstGeom>
        </p:spPr>
        <p:txBody>
          <a:bodyPr lIns="0" tIns="0" rIns="0" bIns="0"/>
          <a:lstStyle>
            <a:lvl1pPr algn="l" defTabSz="1300480">
              <a:defRPr sz="56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UNED. Faculty of Education</a:t>
            </a:r>
          </a:p>
        </p:txBody>
      </p:sp>
      <p:sp>
        <p:nvSpPr>
          <p:cNvPr id="174" name="5 Academic Departments…"/>
          <p:cNvSpPr txBox="1"/>
          <p:nvPr/>
        </p:nvSpPr>
        <p:spPr>
          <a:xfrm>
            <a:off x="453072" y="1821563"/>
            <a:ext cx="6428633" cy="7625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normAutofit/>
          </a:bodyPr>
          <a:lstStyle/>
          <a:p>
            <a:pPr algn="l" defTabSz="650240">
              <a:lnSpc>
                <a:spcPct val="80000"/>
              </a:lnSpc>
              <a:spcBef>
                <a:spcPts val="90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5 Academic Departments</a:t>
            </a:r>
            <a:endParaRPr sz="2200"/>
          </a:p>
          <a:p>
            <a:pPr algn="l" defTabSz="650240">
              <a:lnSpc>
                <a:spcPct val="80000"/>
              </a:lnSpc>
              <a:spcBef>
                <a:spcPts val="90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2 bachelor's degrees: Pedagogy and </a:t>
            </a:r>
            <a:r>
              <a:rPr b="1"/>
              <a:t>Social Education</a:t>
            </a:r>
            <a:endParaRPr sz="2200"/>
          </a:p>
          <a:p>
            <a:pPr algn="l" defTabSz="650240">
              <a:lnSpc>
                <a:spcPct val="80000"/>
              </a:lnSpc>
              <a:spcBef>
                <a:spcPts val="90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9 official master's degrees:</a:t>
            </a:r>
          </a:p>
          <a:p>
            <a:pPr marL="467590" indent="-467590" algn="l" defTabSz="65024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Innovation and Research in Education </a:t>
            </a:r>
          </a:p>
          <a:p>
            <a:pPr marL="467590" indent="-467590" algn="l" defTabSz="65024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Diversity in Education</a:t>
            </a:r>
          </a:p>
          <a:p>
            <a:pPr marL="467590" indent="-467590" algn="l" defTabSz="65024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Communication and Education</a:t>
            </a:r>
          </a:p>
          <a:p>
            <a:pPr marL="467590" indent="-467590" algn="l" defTabSz="65024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t>Teacher Education (secondary)	</a:t>
            </a:r>
          </a:p>
          <a:p>
            <a:pPr marL="467590" indent="-467590" algn="l" defTabSz="65024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Strategies and technologies for teaching in multicultural societies	</a:t>
            </a:r>
          </a:p>
          <a:p>
            <a:pPr marL="467590" indent="-467590" algn="l" defTabSz="65024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t>Euro-Latinamerican Master in Intercultural Education</a:t>
            </a:r>
          </a:p>
          <a:p>
            <a:pPr marL="467590" indent="-467590" algn="l" defTabSz="65024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Vocational guidance</a:t>
            </a:r>
          </a:p>
          <a:p>
            <a:pPr marL="467590" indent="-467590" algn="l" defTabSz="65024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History, memory and analysis	</a:t>
            </a:r>
          </a:p>
          <a:p>
            <a:pPr marL="467590" indent="-467590" algn="l" defTabSz="650240">
              <a:lnSpc>
                <a:spcPct val="80000"/>
              </a:lnSpc>
              <a:spcBef>
                <a:spcPts val="900"/>
              </a:spcBef>
              <a:buSzPct val="100000"/>
              <a:buFont typeface="Arial"/>
              <a:buChar char="•"/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t>Education in social contexts</a:t>
            </a:r>
            <a:endParaRPr sz="2200"/>
          </a:p>
          <a:p>
            <a:pPr algn="l" defTabSz="650240">
              <a:lnSpc>
                <a:spcPct val="80000"/>
              </a:lnSpc>
              <a:spcBef>
                <a:spcPts val="90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1 </a:t>
            </a:r>
            <a:r>
              <a:rPr b="1"/>
              <a:t>doctoral</a:t>
            </a:r>
            <a:r>
              <a:t> programme</a:t>
            </a:r>
          </a:p>
        </p:txBody>
      </p:sp>
      <p:sp>
        <p:nvSpPr>
          <p:cNvPr id="175" name="11,600 students (2016-17)…"/>
          <p:cNvSpPr txBox="1"/>
          <p:nvPr/>
        </p:nvSpPr>
        <p:spPr>
          <a:xfrm>
            <a:off x="7049204" y="6215803"/>
            <a:ext cx="5107336" cy="176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11,600 students (2016-17)</a:t>
            </a:r>
          </a:p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Master Teacher education: 1,204</a:t>
            </a:r>
          </a:p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ISC: 50</a:t>
            </a:r>
          </a:p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Master Intercultural education: 79</a:t>
            </a:r>
          </a:p>
        </p:txBody>
      </p:sp>
      <p:sp>
        <p:nvSpPr>
          <p:cNvPr id="176" name="© 2017 - Inés Gil Jaurena - CC-BY-SA"/>
          <p:cNvSpPr txBox="1"/>
          <p:nvPr/>
        </p:nvSpPr>
        <p:spPr>
          <a:xfrm>
            <a:off x="9006273" y="9139483"/>
            <a:ext cx="3528621" cy="371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650240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2017 - Inés Gil Jaurena - CC-BY-SA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1095</Words>
  <Application>Microsoft Macintosh PowerPoint</Application>
  <PresentationFormat>Personalizado</PresentationFormat>
  <Paragraphs>200</Paragraphs>
  <Slides>21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White</vt:lpstr>
      <vt:lpstr>Technology-enhanced teaching and learning: experiences from a teacher training distance course  </vt:lpstr>
      <vt:lpstr>Diapositiva 2</vt:lpstr>
      <vt:lpstr>Diapositiva 3</vt:lpstr>
      <vt:lpstr>Diapositiva 4</vt:lpstr>
      <vt:lpstr>Diapositiva 5</vt:lpstr>
      <vt:lpstr>Diapositiva 6</vt:lpstr>
      <vt:lpstr>Diapositiva 7</vt:lpstr>
      <vt:lpstr>UNED. Some figures</vt:lpstr>
      <vt:lpstr>UNED. Faculty of Education</vt:lpstr>
      <vt:lpstr>Two master courses in distance mode</vt:lpstr>
      <vt:lpstr>Diapositiva 11</vt:lpstr>
      <vt:lpstr>Diapositiva 12</vt:lpstr>
      <vt:lpstr>Diapositiva 13</vt:lpstr>
      <vt:lpstr>Online test in ISC master course</vt:lpstr>
      <vt:lpstr>Diapositiva 15</vt:lpstr>
      <vt:lpstr>Diapositiva 16</vt:lpstr>
      <vt:lpstr>Diapositiva 17</vt:lpstr>
      <vt:lpstr>Success rates in two master courses</vt:lpstr>
      <vt:lpstr>Students’ satisfaction in two master courses</vt:lpstr>
      <vt:lpstr>Challenges and proposals</vt:lpstr>
      <vt:lpstr>Thank you for your attention!  Inés Gil Jaurena  inesgj@edu.uned.es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Technology-enhanced teaching and learning: experiences from a teacher training distance course  </dc:title>
  <cp:lastModifiedBy>Inés Gil Jaurena</cp:lastModifiedBy>
  <cp:revision>2</cp:revision>
  <dcterms:created xsi:type="dcterms:W3CDTF">2017-09-05T18:37:13Z</dcterms:created>
  <dcterms:modified xsi:type="dcterms:W3CDTF">2017-09-05T18:40:52Z</dcterms:modified>
</cp:coreProperties>
</file>