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464" r:id="rId2"/>
    <p:sldId id="469" r:id="rId3"/>
    <p:sldId id="488" r:id="rId4"/>
    <p:sldId id="489" r:id="rId5"/>
    <p:sldId id="490" r:id="rId6"/>
    <p:sldId id="471" r:id="rId7"/>
    <p:sldId id="470" r:id="rId8"/>
    <p:sldId id="502" r:id="rId9"/>
    <p:sldId id="495" r:id="rId10"/>
    <p:sldId id="496" r:id="rId11"/>
    <p:sldId id="501" r:id="rId12"/>
    <p:sldId id="493" r:id="rId13"/>
    <p:sldId id="492" r:id="rId14"/>
    <p:sldId id="497" r:id="rId15"/>
    <p:sldId id="498" r:id="rId16"/>
    <p:sldId id="499" r:id="rId17"/>
    <p:sldId id="494" r:id="rId18"/>
    <p:sldId id="500" r:id="rId19"/>
    <p:sldId id="486" r:id="rId20"/>
    <p:sldId id="503" r:id="rId21"/>
    <p:sldId id="487" r:id="rId22"/>
    <p:sldId id="504" r:id="rId23"/>
    <p:sldId id="46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FF99FF"/>
    <a:srgbClr val="CCFFCC"/>
    <a:srgbClr val="FF0000"/>
    <a:srgbClr val="FFFFCC"/>
    <a:srgbClr val="33CC33"/>
    <a:srgbClr val="FF6600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208" autoAdjust="0"/>
  </p:normalViewPr>
  <p:slideViewPr>
    <p:cSldViewPr>
      <p:cViewPr>
        <p:scale>
          <a:sx n="66" d="100"/>
          <a:sy n="66" d="100"/>
        </p:scale>
        <p:origin x="150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C1567-319A-4101-A59A-E2FD09B728AC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773D7E-39F9-4999-8EDC-0881C54BFE9D}">
      <dgm:prSet phldrT="[Text]" custT="1"/>
      <dgm:spPr/>
      <dgm:t>
        <a:bodyPr/>
        <a:lstStyle/>
        <a:p>
          <a:r>
            <a:rPr lang="en-US" sz="3200" b="1" dirty="0" smtClean="0">
              <a:latin typeface="Calibri" panose="020F0502020204030204" pitchFamily="34" charset="0"/>
            </a:rPr>
            <a:t>More resources to increase output?</a:t>
          </a:r>
          <a:endParaRPr lang="en-US" sz="3200" b="1" dirty="0">
            <a:latin typeface="Calibri" panose="020F0502020204030204" pitchFamily="34" charset="0"/>
          </a:endParaRPr>
        </a:p>
      </dgm:t>
    </dgm:pt>
    <dgm:pt modelId="{2C23ED2A-9D40-45C4-817F-08026A988B76}" type="parTrans" cxnId="{DD46FA1C-61BF-46F4-B87C-C7BF3C3930DB}">
      <dgm:prSet/>
      <dgm:spPr/>
      <dgm:t>
        <a:bodyPr/>
        <a:lstStyle/>
        <a:p>
          <a:endParaRPr lang="en-US" sz="3200">
            <a:latin typeface="Calibri" panose="020F0502020204030204" pitchFamily="34" charset="0"/>
          </a:endParaRPr>
        </a:p>
      </dgm:t>
    </dgm:pt>
    <dgm:pt modelId="{031B1C38-3E00-4749-BC10-D376254D3631}" type="sibTrans" cxnId="{DD46FA1C-61BF-46F4-B87C-C7BF3C3930DB}">
      <dgm:prSet/>
      <dgm:spPr/>
      <dgm:t>
        <a:bodyPr/>
        <a:lstStyle/>
        <a:p>
          <a:endParaRPr lang="en-US" sz="3200">
            <a:latin typeface="Calibri" panose="020F0502020204030204" pitchFamily="34" charset="0"/>
          </a:endParaRPr>
        </a:p>
      </dgm:t>
    </dgm:pt>
    <dgm:pt modelId="{FAFB64D9-CBCC-4F79-95BB-DC4BC5A6CCD2}">
      <dgm:prSet phldrT="[Text]" custT="1"/>
      <dgm:spPr/>
      <dgm:t>
        <a:bodyPr/>
        <a:lstStyle/>
        <a:p>
          <a:r>
            <a:rPr lang="en-US" sz="3200" b="1" dirty="0" smtClean="0">
              <a:latin typeface="Calibri" panose="020F0502020204030204" pitchFamily="34" charset="0"/>
            </a:rPr>
            <a:t>Same output with less resources?</a:t>
          </a:r>
          <a:endParaRPr lang="en-US" sz="3200" b="1" dirty="0">
            <a:latin typeface="Calibri" panose="020F0502020204030204" pitchFamily="34" charset="0"/>
          </a:endParaRPr>
        </a:p>
      </dgm:t>
    </dgm:pt>
    <dgm:pt modelId="{CD79F1E0-85F7-4E7E-A916-8E7BBFAD2CBD}" type="parTrans" cxnId="{9140400D-FC8E-477F-A438-09874A954492}">
      <dgm:prSet/>
      <dgm:spPr/>
      <dgm:t>
        <a:bodyPr/>
        <a:lstStyle/>
        <a:p>
          <a:endParaRPr lang="en-US" sz="3200">
            <a:latin typeface="Calibri" panose="020F0502020204030204" pitchFamily="34" charset="0"/>
          </a:endParaRPr>
        </a:p>
      </dgm:t>
    </dgm:pt>
    <dgm:pt modelId="{FB373880-43B9-48F7-A343-BEF8E72463A3}" type="sibTrans" cxnId="{9140400D-FC8E-477F-A438-09874A954492}">
      <dgm:prSet/>
      <dgm:spPr/>
      <dgm:t>
        <a:bodyPr/>
        <a:lstStyle/>
        <a:p>
          <a:endParaRPr lang="en-US" sz="3200">
            <a:latin typeface="Calibri" panose="020F0502020204030204" pitchFamily="34" charset="0"/>
          </a:endParaRPr>
        </a:p>
      </dgm:t>
    </dgm:pt>
    <dgm:pt modelId="{D140C368-D5D8-42B2-8211-35AE6E8A390F}" type="pres">
      <dgm:prSet presAssocID="{77AC1567-319A-4101-A59A-E2FD09B728A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B921D27-E6F4-452D-8EF8-096879D55973}" type="pres">
      <dgm:prSet presAssocID="{77AC1567-319A-4101-A59A-E2FD09B728AC}" presName="Background" presStyleLbl="bgImgPlace1" presStyleIdx="0" presStyleCnt="1"/>
      <dgm:spPr/>
    </dgm:pt>
    <dgm:pt modelId="{AE47C6B9-6878-48CD-B931-8C3ABE775DEC}" type="pres">
      <dgm:prSet presAssocID="{77AC1567-319A-4101-A59A-E2FD09B728A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ECACA-5A10-4CB5-92B8-4D6FE28F294C}" type="pres">
      <dgm:prSet presAssocID="{77AC1567-319A-4101-A59A-E2FD09B728A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B7352-E085-487B-88DD-C5D5DB5FCBCE}" type="pres">
      <dgm:prSet presAssocID="{77AC1567-319A-4101-A59A-E2FD09B728AC}" presName="Plus" presStyleLbl="alignNode1" presStyleIdx="0" presStyleCnt="2"/>
      <dgm:spPr/>
    </dgm:pt>
    <dgm:pt modelId="{EBC2B12C-F490-4F0C-AC0F-8FAE7C908EBE}" type="pres">
      <dgm:prSet presAssocID="{77AC1567-319A-4101-A59A-E2FD09B728AC}" presName="Minus" presStyleLbl="alignNode1" presStyleIdx="1" presStyleCnt="2"/>
      <dgm:spPr/>
    </dgm:pt>
    <dgm:pt modelId="{85F72D89-AD10-4CD7-B52F-36E63F0785DD}" type="pres">
      <dgm:prSet presAssocID="{77AC1567-319A-4101-A59A-E2FD09B728AC}" presName="Divider" presStyleLbl="parChTrans1D1" presStyleIdx="0" presStyleCnt="1"/>
      <dgm:spPr/>
    </dgm:pt>
  </dgm:ptLst>
  <dgm:cxnLst>
    <dgm:cxn modelId="{13333B93-227A-4CD1-B97C-AAB239F2211F}" type="presOf" srcId="{77AC1567-319A-4101-A59A-E2FD09B728AC}" destId="{D140C368-D5D8-42B2-8211-35AE6E8A390F}" srcOrd="0" destOrd="0" presId="urn:microsoft.com/office/officeart/2009/3/layout/PlusandMinus"/>
    <dgm:cxn modelId="{5FA8EEDD-174E-4B00-947E-6153ADB06E18}" type="presOf" srcId="{75773D7E-39F9-4999-8EDC-0881C54BFE9D}" destId="{AE47C6B9-6878-48CD-B931-8C3ABE775DEC}" srcOrd="0" destOrd="0" presId="urn:microsoft.com/office/officeart/2009/3/layout/PlusandMinus"/>
    <dgm:cxn modelId="{92AB4D88-1DB1-43F9-9F13-B15AD5C8BCD1}" type="presOf" srcId="{FAFB64D9-CBCC-4F79-95BB-DC4BC5A6CCD2}" destId="{5C4ECACA-5A10-4CB5-92B8-4D6FE28F294C}" srcOrd="0" destOrd="0" presId="urn:microsoft.com/office/officeart/2009/3/layout/PlusandMinus"/>
    <dgm:cxn modelId="{DD46FA1C-61BF-46F4-B87C-C7BF3C3930DB}" srcId="{77AC1567-319A-4101-A59A-E2FD09B728AC}" destId="{75773D7E-39F9-4999-8EDC-0881C54BFE9D}" srcOrd="0" destOrd="0" parTransId="{2C23ED2A-9D40-45C4-817F-08026A988B76}" sibTransId="{031B1C38-3E00-4749-BC10-D376254D3631}"/>
    <dgm:cxn modelId="{9140400D-FC8E-477F-A438-09874A954492}" srcId="{77AC1567-319A-4101-A59A-E2FD09B728AC}" destId="{FAFB64D9-CBCC-4F79-95BB-DC4BC5A6CCD2}" srcOrd="1" destOrd="0" parTransId="{CD79F1E0-85F7-4E7E-A916-8E7BBFAD2CBD}" sibTransId="{FB373880-43B9-48F7-A343-BEF8E72463A3}"/>
    <dgm:cxn modelId="{4E8468FF-F5B7-4426-B431-1DF1C33BA3BE}" type="presParOf" srcId="{D140C368-D5D8-42B2-8211-35AE6E8A390F}" destId="{DB921D27-E6F4-452D-8EF8-096879D55973}" srcOrd="0" destOrd="0" presId="urn:microsoft.com/office/officeart/2009/3/layout/PlusandMinus"/>
    <dgm:cxn modelId="{D8E44982-139D-4F6B-87CF-7FFE4A314173}" type="presParOf" srcId="{D140C368-D5D8-42B2-8211-35AE6E8A390F}" destId="{AE47C6B9-6878-48CD-B931-8C3ABE775DEC}" srcOrd="1" destOrd="0" presId="urn:microsoft.com/office/officeart/2009/3/layout/PlusandMinus"/>
    <dgm:cxn modelId="{4B082462-FBA3-4917-A2B7-86D60CE3C0E6}" type="presParOf" srcId="{D140C368-D5D8-42B2-8211-35AE6E8A390F}" destId="{5C4ECACA-5A10-4CB5-92B8-4D6FE28F294C}" srcOrd="2" destOrd="0" presId="urn:microsoft.com/office/officeart/2009/3/layout/PlusandMinus"/>
    <dgm:cxn modelId="{21FFE092-1C7C-4933-9963-0BFD4829286D}" type="presParOf" srcId="{D140C368-D5D8-42B2-8211-35AE6E8A390F}" destId="{2E0B7352-E085-487B-88DD-C5D5DB5FCBCE}" srcOrd="3" destOrd="0" presId="urn:microsoft.com/office/officeart/2009/3/layout/PlusandMinus"/>
    <dgm:cxn modelId="{9D1CD326-0FDA-4C2C-AE61-23CBEB9377DC}" type="presParOf" srcId="{D140C368-D5D8-42B2-8211-35AE6E8A390F}" destId="{EBC2B12C-F490-4F0C-AC0F-8FAE7C908EBE}" srcOrd="4" destOrd="0" presId="urn:microsoft.com/office/officeart/2009/3/layout/PlusandMinus"/>
    <dgm:cxn modelId="{232BD772-3CA1-4E76-9B74-44A29A7B4165}" type="presParOf" srcId="{D140C368-D5D8-42B2-8211-35AE6E8A390F}" destId="{85F72D89-AD10-4CD7-B52F-36E63F0785D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7AA37-57B9-441C-BBCD-C0FE28B11C1E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7A6CB-66E7-41C4-B3C2-32B83F3D47ED}">
      <dgm:prSet phldrT="[Text]" custT="1"/>
      <dgm:spPr/>
      <dgm:t>
        <a:bodyPr/>
        <a:lstStyle/>
        <a:p>
          <a:r>
            <a:rPr lang="en-US" sz="2500" b="1" dirty="0" smtClean="0">
              <a:latin typeface="Calibri" panose="020F0502020204030204" pitchFamily="34" charset="0"/>
            </a:rPr>
            <a:t>Teachers</a:t>
          </a:r>
          <a:endParaRPr lang="en-US" sz="2500" b="1" dirty="0">
            <a:latin typeface="Calibri" panose="020F0502020204030204" pitchFamily="34" charset="0"/>
          </a:endParaRPr>
        </a:p>
      </dgm:t>
    </dgm:pt>
    <dgm:pt modelId="{0A059F6B-2C7A-485B-BD8A-F41F6D66AE72}" type="parTrans" cxnId="{38824754-AB5C-4DEA-AE9B-796BF8D50140}">
      <dgm:prSet/>
      <dgm:spPr/>
      <dgm:t>
        <a:bodyPr/>
        <a:lstStyle/>
        <a:p>
          <a:endParaRPr lang="en-US" sz="2500" b="1">
            <a:latin typeface="Calibri" panose="020F0502020204030204" pitchFamily="34" charset="0"/>
          </a:endParaRPr>
        </a:p>
      </dgm:t>
    </dgm:pt>
    <dgm:pt modelId="{4CC4A708-D534-4FD3-A3E8-816DB49E1BBA}" type="sibTrans" cxnId="{38824754-AB5C-4DEA-AE9B-796BF8D50140}">
      <dgm:prSet/>
      <dgm:spPr/>
      <dgm:t>
        <a:bodyPr/>
        <a:lstStyle/>
        <a:p>
          <a:endParaRPr lang="en-US" sz="2500" b="1">
            <a:latin typeface="Calibri" panose="020F0502020204030204" pitchFamily="34" charset="0"/>
          </a:endParaRPr>
        </a:p>
      </dgm:t>
    </dgm:pt>
    <dgm:pt modelId="{4A056714-834E-42F9-85B5-58FBB9902D42}">
      <dgm:prSet phldrT="[Text]" custT="1"/>
      <dgm:spPr/>
      <dgm:t>
        <a:bodyPr/>
        <a:lstStyle/>
        <a:p>
          <a:r>
            <a:rPr lang="en-US" sz="2500" b="1" dirty="0" smtClean="0">
              <a:latin typeface="Calibri" panose="020F0502020204030204" pitchFamily="34" charset="0"/>
            </a:rPr>
            <a:t>Leaders</a:t>
          </a:r>
          <a:endParaRPr lang="en-US" sz="2500" b="1" dirty="0">
            <a:latin typeface="Calibri" panose="020F0502020204030204" pitchFamily="34" charset="0"/>
          </a:endParaRPr>
        </a:p>
      </dgm:t>
    </dgm:pt>
    <dgm:pt modelId="{66FA379D-9FDA-4244-806C-2298488D7B7A}" type="parTrans" cxnId="{9CD8DD03-7C7B-4CE5-A759-9FC56177627A}">
      <dgm:prSet/>
      <dgm:spPr/>
      <dgm:t>
        <a:bodyPr/>
        <a:lstStyle/>
        <a:p>
          <a:endParaRPr lang="en-US" sz="2500" b="1">
            <a:latin typeface="Calibri" panose="020F0502020204030204" pitchFamily="34" charset="0"/>
          </a:endParaRPr>
        </a:p>
      </dgm:t>
    </dgm:pt>
    <dgm:pt modelId="{42B37C3D-556F-4E4C-88F1-CC2B126B62D3}" type="sibTrans" cxnId="{9CD8DD03-7C7B-4CE5-A759-9FC56177627A}">
      <dgm:prSet/>
      <dgm:spPr/>
      <dgm:t>
        <a:bodyPr/>
        <a:lstStyle/>
        <a:p>
          <a:endParaRPr lang="en-US" sz="2500" b="1">
            <a:latin typeface="Calibri" panose="020F0502020204030204" pitchFamily="34" charset="0"/>
          </a:endParaRPr>
        </a:p>
      </dgm:t>
    </dgm:pt>
    <dgm:pt modelId="{87246771-A5D1-4ECC-B54A-78B706F9AEC9}" type="pres">
      <dgm:prSet presAssocID="{AE57AA37-57B9-441C-BBCD-C0FE28B11C1E}" presName="compositeShape" presStyleCnt="0">
        <dgm:presLayoutVars>
          <dgm:chMax val="2"/>
          <dgm:dir/>
          <dgm:resizeHandles val="exact"/>
        </dgm:presLayoutVars>
      </dgm:prSet>
      <dgm:spPr/>
    </dgm:pt>
    <dgm:pt modelId="{6BA969C0-6D7E-4055-9C3D-80FAF2E788BF}" type="pres">
      <dgm:prSet presAssocID="{AE57AA37-57B9-441C-BBCD-C0FE28B11C1E}" presName="ribbon" presStyleLbl="node1" presStyleIdx="0" presStyleCnt="1"/>
      <dgm:spPr/>
    </dgm:pt>
    <dgm:pt modelId="{65B37AD9-9055-4A77-A1F4-B05BA1E8C1FC}" type="pres">
      <dgm:prSet presAssocID="{AE57AA37-57B9-441C-BBCD-C0FE28B11C1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D11DFD0-1211-48A7-A2B4-36BC32C513AF}" type="pres">
      <dgm:prSet presAssocID="{AE57AA37-57B9-441C-BBCD-C0FE28B11C1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AE9943-2F2B-4EFB-9D38-82FBD36720D0}" type="presOf" srcId="{AE57AA37-57B9-441C-BBCD-C0FE28B11C1E}" destId="{87246771-A5D1-4ECC-B54A-78B706F9AEC9}" srcOrd="0" destOrd="0" presId="urn:microsoft.com/office/officeart/2005/8/layout/arrow6"/>
    <dgm:cxn modelId="{38824754-AB5C-4DEA-AE9B-796BF8D50140}" srcId="{AE57AA37-57B9-441C-BBCD-C0FE28B11C1E}" destId="{DA27A6CB-66E7-41C4-B3C2-32B83F3D47ED}" srcOrd="0" destOrd="0" parTransId="{0A059F6B-2C7A-485B-BD8A-F41F6D66AE72}" sibTransId="{4CC4A708-D534-4FD3-A3E8-816DB49E1BBA}"/>
    <dgm:cxn modelId="{2013460C-F3EF-477C-B520-ECDD930E02DB}" type="presOf" srcId="{4A056714-834E-42F9-85B5-58FBB9902D42}" destId="{5D11DFD0-1211-48A7-A2B4-36BC32C513AF}" srcOrd="0" destOrd="0" presId="urn:microsoft.com/office/officeart/2005/8/layout/arrow6"/>
    <dgm:cxn modelId="{9CD8DD03-7C7B-4CE5-A759-9FC56177627A}" srcId="{AE57AA37-57B9-441C-BBCD-C0FE28B11C1E}" destId="{4A056714-834E-42F9-85B5-58FBB9902D42}" srcOrd="1" destOrd="0" parTransId="{66FA379D-9FDA-4244-806C-2298488D7B7A}" sibTransId="{42B37C3D-556F-4E4C-88F1-CC2B126B62D3}"/>
    <dgm:cxn modelId="{EEE5C289-4391-4CF3-808F-4A0ACBD8FCD4}" type="presOf" srcId="{DA27A6CB-66E7-41C4-B3C2-32B83F3D47ED}" destId="{65B37AD9-9055-4A77-A1F4-B05BA1E8C1FC}" srcOrd="0" destOrd="0" presId="urn:microsoft.com/office/officeart/2005/8/layout/arrow6"/>
    <dgm:cxn modelId="{E1155775-1481-4678-95FD-41BECD8264A0}" type="presParOf" srcId="{87246771-A5D1-4ECC-B54A-78B706F9AEC9}" destId="{6BA969C0-6D7E-4055-9C3D-80FAF2E788BF}" srcOrd="0" destOrd="0" presId="urn:microsoft.com/office/officeart/2005/8/layout/arrow6"/>
    <dgm:cxn modelId="{6A309B23-C190-4798-8CA6-C4FB124A8EE2}" type="presParOf" srcId="{87246771-A5D1-4ECC-B54A-78B706F9AEC9}" destId="{65B37AD9-9055-4A77-A1F4-B05BA1E8C1FC}" srcOrd="1" destOrd="0" presId="urn:microsoft.com/office/officeart/2005/8/layout/arrow6"/>
    <dgm:cxn modelId="{D571916E-8F75-4513-9DD7-9983627A1429}" type="presParOf" srcId="{87246771-A5D1-4ECC-B54A-78B706F9AEC9}" destId="{5D11DFD0-1211-48A7-A2B4-36BC32C513A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FFD6F-2AA9-4725-B779-403BC8C49087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15517D-66D6-4BBC-89A1-D971D77FE3ED}">
      <dgm:prSet phldrT="[Text]"/>
      <dgm:spPr/>
      <dgm:t>
        <a:bodyPr/>
        <a:lstStyle/>
        <a:p>
          <a:r>
            <a:rPr lang="en-US" b="1" smtClean="0">
              <a:latin typeface="Calibri" panose="020F0502020204030204" pitchFamily="34" charset="0"/>
            </a:rPr>
            <a:t>Influence towards shared goals on student learning</a:t>
          </a:r>
          <a:endParaRPr lang="en-US" b="1" dirty="0">
            <a:latin typeface="Calibri" panose="020F0502020204030204" pitchFamily="34" charset="0"/>
          </a:endParaRPr>
        </a:p>
      </dgm:t>
    </dgm:pt>
    <dgm:pt modelId="{05C2DB96-D165-4C71-91BC-DBA385D29E2F}" type="parTrans" cxnId="{748AAACC-5867-4954-B231-3D21A7A9B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64CA06-411E-4A9F-BA47-2BCCFAF4D09A}" type="sibTrans" cxnId="{748AAACC-5867-4954-B231-3D21A7A9B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A87A64-ED39-46F4-ABB8-B6831D453876}">
      <dgm:prSet phldrT="[Text]" custT="1"/>
      <dgm:spPr/>
      <dgm:t>
        <a:bodyPr/>
        <a:lstStyle/>
        <a:p>
          <a:r>
            <a:rPr lang="en-US" sz="2000" b="1" smtClean="0">
              <a:latin typeface="Calibri" panose="020F0502020204030204" pitchFamily="34" charset="0"/>
            </a:rPr>
            <a:t>Collegial and collaborative relations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6B2079BE-0F05-4AEB-A03C-E57B6EA2662B}" type="parTrans" cxnId="{C5B801D5-74E8-48A6-A467-7084898D15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817415-C7C1-4BD9-8E62-3319AC791A8F}" type="sibTrans" cxnId="{C5B801D5-74E8-48A6-A467-7084898D15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9A374A-A19B-4C81-B946-0495557DC87D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Teacher learning and development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01BC0419-1480-41F0-A8DA-9194E1362C00}" type="parTrans" cxnId="{008D4634-B7C8-49BF-83B6-0766613315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1A9561-5BC7-4647-82B2-0511FF786262}" type="sibTrans" cxnId="{008D4634-B7C8-49BF-83B6-0766613315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66C7E3-2B86-40A7-821B-3E93495C169B}">
      <dgm:prSet phldrT="[Text]"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Change in teachers’ teaching practices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F049C931-7647-427B-8190-DB91D19F99BD}" type="parTrans" cxnId="{37046E36-5DD8-4C8A-99E5-CAFBAFDF9F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99DAC6-6940-486D-A47F-6CC909CDA0B7}" type="sibTrans" cxnId="{37046E36-5DD8-4C8A-99E5-CAFBAFDF9F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7FF951-9F27-4882-B284-FCFB7586A281}" type="pres">
      <dgm:prSet presAssocID="{0F9FFD6F-2AA9-4725-B779-403BC8C4908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3C1E23-D575-47CB-9AA5-8116CCF4651E}" type="pres">
      <dgm:prSet presAssocID="{2A15517D-66D6-4BBC-89A1-D971D77FE3ED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BC22A01-6090-4765-BFFD-BE2490E99DFE}" type="pres">
      <dgm:prSet presAssocID="{01A87A64-ED39-46F4-ABB8-B6831D453876}" presName="Accent" presStyleLbl="node1" presStyleIdx="1" presStyleCnt="2"/>
      <dgm:spPr/>
      <dgm:t>
        <a:bodyPr/>
        <a:lstStyle/>
        <a:p>
          <a:endParaRPr lang="en-US"/>
        </a:p>
      </dgm:t>
    </dgm:pt>
    <dgm:pt modelId="{3B0593D1-D22D-45DA-8B46-6161B4579BA5}" type="pres">
      <dgm:prSet presAssocID="{01A87A64-ED39-46F4-ABB8-B6831D453876}" presName="Image1" presStyleLbl="fgImgPlace1" presStyleIdx="0" presStyleCnt="3"/>
      <dgm:spPr/>
      <dgm:t>
        <a:bodyPr/>
        <a:lstStyle/>
        <a:p>
          <a:endParaRPr lang="en-US"/>
        </a:p>
      </dgm:t>
    </dgm:pt>
    <dgm:pt modelId="{0F62229F-4BDD-4D15-9E62-BF0F36E9C208}" type="pres">
      <dgm:prSet presAssocID="{01A87A64-ED39-46F4-ABB8-B6831D45387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F4F9C-8EE8-42E0-8748-F19CF539EBFC}" type="pres">
      <dgm:prSet presAssocID="{419A374A-A19B-4C81-B946-0495557DC87D}" presName="Image2" presStyleCnt="0"/>
      <dgm:spPr/>
      <dgm:t>
        <a:bodyPr/>
        <a:lstStyle/>
        <a:p>
          <a:endParaRPr lang="en-US"/>
        </a:p>
      </dgm:t>
    </dgm:pt>
    <dgm:pt modelId="{9A3B989C-07E7-4688-B7FE-AA06BFEFAF39}" type="pres">
      <dgm:prSet presAssocID="{419A374A-A19B-4C81-B946-0495557DC87D}" presName="Image" presStyleLbl="fgImgPlace1" presStyleIdx="1" presStyleCnt="3"/>
      <dgm:spPr/>
      <dgm:t>
        <a:bodyPr/>
        <a:lstStyle/>
        <a:p>
          <a:endParaRPr lang="en-US"/>
        </a:p>
      </dgm:t>
    </dgm:pt>
    <dgm:pt modelId="{74E4D155-4872-476B-A0A8-F26F69B78DF8}" type="pres">
      <dgm:prSet presAssocID="{419A374A-A19B-4C81-B946-0495557DC87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81A4-1190-407D-9E5D-25FB217DD3D3}" type="pres">
      <dgm:prSet presAssocID="{9566C7E3-2B86-40A7-821B-3E93495C169B}" presName="Image3" presStyleCnt="0"/>
      <dgm:spPr/>
      <dgm:t>
        <a:bodyPr/>
        <a:lstStyle/>
        <a:p>
          <a:endParaRPr lang="en-US"/>
        </a:p>
      </dgm:t>
    </dgm:pt>
    <dgm:pt modelId="{19FB0781-4367-43DB-9149-580D8D55E20A}" type="pres">
      <dgm:prSet presAssocID="{9566C7E3-2B86-40A7-821B-3E93495C169B}" presName="Image" presStyleLbl="fgImgPlace1" presStyleIdx="2" presStyleCnt="3"/>
      <dgm:spPr/>
      <dgm:t>
        <a:bodyPr/>
        <a:lstStyle/>
        <a:p>
          <a:endParaRPr lang="en-US"/>
        </a:p>
      </dgm:t>
    </dgm:pt>
    <dgm:pt modelId="{CC7B7055-E296-45E1-B0E3-273043FF90C4}" type="pres">
      <dgm:prSet presAssocID="{9566C7E3-2B86-40A7-821B-3E93495C169B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FC65E-E2AC-4ABC-BA53-73768AD0A19C}" type="presOf" srcId="{01A87A64-ED39-46F4-ABB8-B6831D453876}" destId="{0F62229F-4BDD-4D15-9E62-BF0F36E9C208}" srcOrd="0" destOrd="0" presId="urn:microsoft.com/office/officeart/2011/layout/RadialPictureList"/>
    <dgm:cxn modelId="{37046E36-5DD8-4C8A-99E5-CAFBAFDF9FE5}" srcId="{2A15517D-66D6-4BBC-89A1-D971D77FE3ED}" destId="{9566C7E3-2B86-40A7-821B-3E93495C169B}" srcOrd="2" destOrd="0" parTransId="{F049C931-7647-427B-8190-DB91D19F99BD}" sibTransId="{7E99DAC6-6940-486D-A47F-6CC909CDA0B7}"/>
    <dgm:cxn modelId="{008D4634-B7C8-49BF-83B6-0766613315B0}" srcId="{2A15517D-66D6-4BBC-89A1-D971D77FE3ED}" destId="{419A374A-A19B-4C81-B946-0495557DC87D}" srcOrd="1" destOrd="0" parTransId="{01BC0419-1480-41F0-A8DA-9194E1362C00}" sibTransId="{C61A9561-5BC7-4647-82B2-0511FF786262}"/>
    <dgm:cxn modelId="{A0FC705C-22D6-46ED-B077-BAFC0210BD7B}" type="presOf" srcId="{9566C7E3-2B86-40A7-821B-3E93495C169B}" destId="{CC7B7055-E296-45E1-B0E3-273043FF90C4}" srcOrd="0" destOrd="0" presId="urn:microsoft.com/office/officeart/2011/layout/RadialPictureList"/>
    <dgm:cxn modelId="{8A6D1621-56C3-41DD-86C4-BCD6E399B98F}" type="presOf" srcId="{2A15517D-66D6-4BBC-89A1-D971D77FE3ED}" destId="{D63C1E23-D575-47CB-9AA5-8116CCF4651E}" srcOrd="0" destOrd="0" presId="urn:microsoft.com/office/officeart/2011/layout/RadialPictureList"/>
    <dgm:cxn modelId="{09AED98D-9501-4466-9486-43307529AA97}" type="presOf" srcId="{0F9FFD6F-2AA9-4725-B779-403BC8C49087}" destId="{1A7FF951-9F27-4882-B284-FCFB7586A281}" srcOrd="0" destOrd="0" presId="urn:microsoft.com/office/officeart/2011/layout/RadialPictureList"/>
    <dgm:cxn modelId="{C5B801D5-74E8-48A6-A467-7084898D15C6}" srcId="{2A15517D-66D6-4BBC-89A1-D971D77FE3ED}" destId="{01A87A64-ED39-46F4-ABB8-B6831D453876}" srcOrd="0" destOrd="0" parTransId="{6B2079BE-0F05-4AEB-A03C-E57B6EA2662B}" sibTransId="{61817415-C7C1-4BD9-8E62-3319AC791A8F}"/>
    <dgm:cxn modelId="{748AAACC-5867-4954-B231-3D21A7A9BBA4}" srcId="{0F9FFD6F-2AA9-4725-B779-403BC8C49087}" destId="{2A15517D-66D6-4BBC-89A1-D971D77FE3ED}" srcOrd="0" destOrd="0" parTransId="{05C2DB96-D165-4C71-91BC-DBA385D29E2F}" sibTransId="{F464CA06-411E-4A9F-BA47-2BCCFAF4D09A}"/>
    <dgm:cxn modelId="{5D4FA968-4D8C-411F-9377-6393D60B9363}" type="presOf" srcId="{419A374A-A19B-4C81-B946-0495557DC87D}" destId="{74E4D155-4872-476B-A0A8-F26F69B78DF8}" srcOrd="0" destOrd="0" presId="urn:microsoft.com/office/officeart/2011/layout/RadialPictureList"/>
    <dgm:cxn modelId="{60E5BADB-80B2-4D74-AD69-BEC9BC1C5482}" type="presParOf" srcId="{1A7FF951-9F27-4882-B284-FCFB7586A281}" destId="{D63C1E23-D575-47CB-9AA5-8116CCF4651E}" srcOrd="0" destOrd="0" presId="urn:microsoft.com/office/officeart/2011/layout/RadialPictureList"/>
    <dgm:cxn modelId="{5017B455-D401-4198-96B2-89BA8D5EAF58}" type="presParOf" srcId="{1A7FF951-9F27-4882-B284-FCFB7586A281}" destId="{ABC22A01-6090-4765-BFFD-BE2490E99DFE}" srcOrd="1" destOrd="0" presId="urn:microsoft.com/office/officeart/2011/layout/RadialPictureList"/>
    <dgm:cxn modelId="{07635B6B-5EEE-4CDC-8C11-F359D6DCD938}" type="presParOf" srcId="{1A7FF951-9F27-4882-B284-FCFB7586A281}" destId="{3B0593D1-D22D-45DA-8B46-6161B4579BA5}" srcOrd="2" destOrd="0" presId="urn:microsoft.com/office/officeart/2011/layout/RadialPictureList"/>
    <dgm:cxn modelId="{E9ECE9DF-1C4B-44F4-A3E1-79735325FE74}" type="presParOf" srcId="{1A7FF951-9F27-4882-B284-FCFB7586A281}" destId="{0F62229F-4BDD-4D15-9E62-BF0F36E9C208}" srcOrd="3" destOrd="0" presId="urn:microsoft.com/office/officeart/2011/layout/RadialPictureList"/>
    <dgm:cxn modelId="{5A2783B6-4AD8-4015-A2BF-2DA5F20A8A2D}" type="presParOf" srcId="{1A7FF951-9F27-4882-B284-FCFB7586A281}" destId="{750F4F9C-8EE8-42E0-8748-F19CF539EBFC}" srcOrd="4" destOrd="0" presId="urn:microsoft.com/office/officeart/2011/layout/RadialPictureList"/>
    <dgm:cxn modelId="{E6B54BCD-30F1-4C7C-904A-463E8847388A}" type="presParOf" srcId="{750F4F9C-8EE8-42E0-8748-F19CF539EBFC}" destId="{9A3B989C-07E7-4688-B7FE-AA06BFEFAF39}" srcOrd="0" destOrd="0" presId="urn:microsoft.com/office/officeart/2011/layout/RadialPictureList"/>
    <dgm:cxn modelId="{A36D8B7B-56E8-45AB-845B-3416B8CE6C26}" type="presParOf" srcId="{1A7FF951-9F27-4882-B284-FCFB7586A281}" destId="{74E4D155-4872-476B-A0A8-F26F69B78DF8}" srcOrd="5" destOrd="0" presId="urn:microsoft.com/office/officeart/2011/layout/RadialPictureList"/>
    <dgm:cxn modelId="{16CD675D-E0D9-4230-9DC9-62C0225879C0}" type="presParOf" srcId="{1A7FF951-9F27-4882-B284-FCFB7586A281}" destId="{3F1781A4-1190-407D-9E5D-25FB217DD3D3}" srcOrd="6" destOrd="0" presId="urn:microsoft.com/office/officeart/2011/layout/RadialPictureList"/>
    <dgm:cxn modelId="{017674B3-F485-43A8-AD72-7E951BF29D4D}" type="presParOf" srcId="{3F1781A4-1190-407D-9E5D-25FB217DD3D3}" destId="{19FB0781-4367-43DB-9149-580D8D55E20A}" srcOrd="0" destOrd="0" presId="urn:microsoft.com/office/officeart/2011/layout/RadialPictureList"/>
    <dgm:cxn modelId="{0BE04440-203C-4D16-A6E0-90D95C363CBB}" type="presParOf" srcId="{1A7FF951-9F27-4882-B284-FCFB7586A281}" destId="{CC7B7055-E296-45E1-B0E3-273043FF90C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21D27-E6F4-452D-8EF8-096879D55973}">
      <dsp:nvSpPr>
        <dsp:cNvPr id="0" name=""/>
        <dsp:cNvSpPr/>
      </dsp:nvSpPr>
      <dsp:spPr>
        <a:xfrm>
          <a:off x="548640" y="935836"/>
          <a:ext cx="5303520" cy="274082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47C6B9-6878-48CD-B931-8C3ABE775DEC}">
      <dsp:nvSpPr>
        <dsp:cNvPr id="0" name=""/>
        <dsp:cNvSpPr/>
      </dsp:nvSpPr>
      <dsp:spPr>
        <a:xfrm>
          <a:off x="707136" y="125637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anose="020F0502020204030204" pitchFamily="34" charset="0"/>
            </a:rPr>
            <a:t>More resources to increase output?</a:t>
          </a:r>
          <a:endParaRPr lang="en-US" sz="3200" b="1" kern="1200" dirty="0">
            <a:latin typeface="Calibri" panose="020F0502020204030204" pitchFamily="34" charset="0"/>
          </a:endParaRPr>
        </a:p>
      </dsp:txBody>
      <dsp:txXfrm>
        <a:off x="707136" y="1256379"/>
        <a:ext cx="2462784" cy="2344743"/>
      </dsp:txXfrm>
    </dsp:sp>
    <dsp:sp modelId="{5C4ECACA-5A10-4CB5-92B8-4D6FE28F294C}">
      <dsp:nvSpPr>
        <dsp:cNvPr id="0" name=""/>
        <dsp:cNvSpPr/>
      </dsp:nvSpPr>
      <dsp:spPr>
        <a:xfrm>
          <a:off x="3224784" y="125637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anose="020F0502020204030204" pitchFamily="34" charset="0"/>
            </a:rPr>
            <a:t>Same output with less resources?</a:t>
          </a:r>
          <a:endParaRPr lang="en-US" sz="3200" b="1" kern="1200" dirty="0">
            <a:latin typeface="Calibri" panose="020F0502020204030204" pitchFamily="34" charset="0"/>
          </a:endParaRPr>
        </a:p>
      </dsp:txBody>
      <dsp:txXfrm>
        <a:off x="3224784" y="1256379"/>
        <a:ext cx="2462784" cy="2344743"/>
      </dsp:txXfrm>
    </dsp:sp>
    <dsp:sp modelId="{2E0B7352-E085-487B-88DD-C5D5DB5FCBCE}">
      <dsp:nvSpPr>
        <dsp:cNvPr id="0" name=""/>
        <dsp:cNvSpPr/>
      </dsp:nvSpPr>
      <dsp:spPr>
        <a:xfrm>
          <a:off x="0" y="387336"/>
          <a:ext cx="1036320" cy="1036320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C2B12C-F490-4F0C-AC0F-8FAE7C908EBE}">
      <dsp:nvSpPr>
        <dsp:cNvPr id="0" name=""/>
        <dsp:cNvSpPr/>
      </dsp:nvSpPr>
      <dsp:spPr>
        <a:xfrm>
          <a:off x="5120640" y="760022"/>
          <a:ext cx="975360" cy="3342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F72D89-AD10-4CD7-B52F-36E63F0785DD}">
      <dsp:nvSpPr>
        <dsp:cNvPr id="0" name=""/>
        <dsp:cNvSpPr/>
      </dsp:nvSpPr>
      <dsp:spPr>
        <a:xfrm>
          <a:off x="3200400" y="1261393"/>
          <a:ext cx="609" cy="2239456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69C0-6D7E-4055-9C3D-80FAF2E788BF}">
      <dsp:nvSpPr>
        <dsp:cNvPr id="0" name=""/>
        <dsp:cNvSpPr/>
      </dsp:nvSpPr>
      <dsp:spPr>
        <a:xfrm>
          <a:off x="0" y="339449"/>
          <a:ext cx="4752528" cy="1901011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37AD9-9055-4A77-A1F4-B05BA1E8C1FC}">
      <dsp:nvSpPr>
        <dsp:cNvPr id="0" name=""/>
        <dsp:cNvSpPr/>
      </dsp:nvSpPr>
      <dsp:spPr>
        <a:xfrm>
          <a:off x="570303" y="672126"/>
          <a:ext cx="1568334" cy="9314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alibri" panose="020F0502020204030204" pitchFamily="34" charset="0"/>
            </a:rPr>
            <a:t>Teachers</a:t>
          </a:r>
          <a:endParaRPr lang="en-US" sz="2500" b="1" kern="1200" dirty="0">
            <a:latin typeface="Calibri" panose="020F0502020204030204" pitchFamily="34" charset="0"/>
          </a:endParaRPr>
        </a:p>
      </dsp:txBody>
      <dsp:txXfrm>
        <a:off x="570303" y="672126"/>
        <a:ext cx="1568334" cy="931495"/>
      </dsp:txXfrm>
    </dsp:sp>
    <dsp:sp modelId="{5D11DFD0-1211-48A7-A2B4-36BC32C513AF}">
      <dsp:nvSpPr>
        <dsp:cNvPr id="0" name=""/>
        <dsp:cNvSpPr/>
      </dsp:nvSpPr>
      <dsp:spPr>
        <a:xfrm>
          <a:off x="2376264" y="976288"/>
          <a:ext cx="1853485" cy="9314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alibri" panose="020F0502020204030204" pitchFamily="34" charset="0"/>
            </a:rPr>
            <a:t>Leaders</a:t>
          </a:r>
          <a:endParaRPr lang="en-US" sz="2500" b="1" kern="1200" dirty="0">
            <a:latin typeface="Calibri" panose="020F0502020204030204" pitchFamily="34" charset="0"/>
          </a:endParaRPr>
        </a:p>
      </dsp:txBody>
      <dsp:txXfrm>
        <a:off x="2376264" y="976288"/>
        <a:ext cx="1853485" cy="931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C1E23-D575-47CB-9AA5-8116CCF4651E}">
      <dsp:nvSpPr>
        <dsp:cNvPr id="0" name=""/>
        <dsp:cNvSpPr/>
      </dsp:nvSpPr>
      <dsp:spPr>
        <a:xfrm>
          <a:off x="1744183" y="1314678"/>
          <a:ext cx="2364416" cy="2364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latin typeface="Calibri" panose="020F0502020204030204" pitchFamily="34" charset="0"/>
            </a:rPr>
            <a:t>Influence towards shared goals on student learning</a:t>
          </a:r>
          <a:endParaRPr lang="en-US" sz="2300" b="1" kern="1200" dirty="0">
            <a:latin typeface="Calibri" panose="020F0502020204030204" pitchFamily="34" charset="0"/>
          </a:endParaRPr>
        </a:p>
      </dsp:txBody>
      <dsp:txXfrm>
        <a:off x="2090444" y="1660956"/>
        <a:ext cx="1671894" cy="1671977"/>
      </dsp:txXfrm>
    </dsp:sp>
    <dsp:sp modelId="{ABC22A01-6090-4765-BFFD-BE2490E99DFE}">
      <dsp:nvSpPr>
        <dsp:cNvPr id="0" name=""/>
        <dsp:cNvSpPr/>
      </dsp:nvSpPr>
      <dsp:spPr>
        <a:xfrm>
          <a:off x="524887" y="0"/>
          <a:ext cx="4766274" cy="49685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593D1-D22D-45DA-8B46-6161B4579BA5}">
      <dsp:nvSpPr>
        <dsp:cNvPr id="0" name=""/>
        <dsp:cNvSpPr/>
      </dsp:nvSpPr>
      <dsp:spPr>
        <a:xfrm>
          <a:off x="4034425" y="418848"/>
          <a:ext cx="1266626" cy="126698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2229F-4BDD-4D15-9E62-BF0F36E9C208}">
      <dsp:nvSpPr>
        <dsp:cNvPr id="0" name=""/>
        <dsp:cNvSpPr/>
      </dsp:nvSpPr>
      <dsp:spPr>
        <a:xfrm>
          <a:off x="5397126" y="439219"/>
          <a:ext cx="1695428" cy="122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smtClean="0">
              <a:latin typeface="Calibri" panose="020F0502020204030204" pitchFamily="34" charset="0"/>
            </a:rPr>
            <a:t>Collegial and collaborative relations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5397126" y="439219"/>
        <a:ext cx="1695428" cy="1226238"/>
      </dsp:txXfrm>
    </dsp:sp>
    <dsp:sp modelId="{9A3B989C-07E7-4688-B7FE-AA06BFEFAF39}">
      <dsp:nvSpPr>
        <dsp:cNvPr id="0" name=""/>
        <dsp:cNvSpPr/>
      </dsp:nvSpPr>
      <dsp:spPr>
        <a:xfrm>
          <a:off x="4523980" y="1860225"/>
          <a:ext cx="1266626" cy="1266980"/>
        </a:xfrm>
        <a:prstGeom prst="ellipse">
          <a:avLst/>
        </a:prstGeom>
        <a:solidFill>
          <a:schemeClr val="accent4">
            <a:tint val="50000"/>
            <a:hueOff val="5576805"/>
            <a:satOff val="19150"/>
            <a:lumOff val="10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4D155-4872-476B-A0A8-F26F69B78DF8}">
      <dsp:nvSpPr>
        <dsp:cNvPr id="0" name=""/>
        <dsp:cNvSpPr/>
      </dsp:nvSpPr>
      <dsp:spPr>
        <a:xfrm>
          <a:off x="5893746" y="1878112"/>
          <a:ext cx="1695428" cy="122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Teacher learning and development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5893746" y="1878112"/>
        <a:ext cx="1695428" cy="1226238"/>
      </dsp:txXfrm>
    </dsp:sp>
    <dsp:sp modelId="{19FB0781-4367-43DB-9149-580D8D55E20A}">
      <dsp:nvSpPr>
        <dsp:cNvPr id="0" name=""/>
        <dsp:cNvSpPr/>
      </dsp:nvSpPr>
      <dsp:spPr>
        <a:xfrm>
          <a:off x="4034425" y="3321973"/>
          <a:ext cx="1266626" cy="1266980"/>
        </a:xfrm>
        <a:prstGeom prst="ellipse">
          <a:avLst/>
        </a:prstGeom>
        <a:solidFill>
          <a:schemeClr val="accent4">
            <a:tint val="50000"/>
            <a:hueOff val="11153610"/>
            <a:satOff val="38299"/>
            <a:lumOff val="21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B7055-E296-45E1-B0E3-273043FF90C4}">
      <dsp:nvSpPr>
        <dsp:cNvPr id="0" name=""/>
        <dsp:cNvSpPr/>
      </dsp:nvSpPr>
      <dsp:spPr>
        <a:xfrm>
          <a:off x="5397126" y="3347810"/>
          <a:ext cx="1695428" cy="122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Change in teachers’ teaching practices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5397126" y="3347810"/>
        <a:ext cx="1695428" cy="122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FE475-5EEA-42C7-A396-772C82D679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32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600DD-F791-4946-B628-3FCE3A846A4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B43364-941C-444F-9EF1-898AE061D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0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20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8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93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64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58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86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56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Ver1_Cont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PPT_Ver1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9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043608" y="1580599"/>
            <a:ext cx="76453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imSun"/>
                <a:cs typeface="Times New Roman"/>
              </a:rPr>
              <a:t>Leading Impactful Professional Learning Communities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SimSun"/>
              <a:cs typeface="Times New Roman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19672" y="4944070"/>
            <a:ext cx="7025153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Hairon Salleh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ational Institute of Education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Nanyang Technological University</a:t>
            </a:r>
          </a:p>
          <a:p>
            <a:pPr algn="r"/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 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Sep 2017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429000"/>
            <a:ext cx="70251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ASEM LLL Hub &amp; 13</a:t>
            </a:r>
            <a:r>
              <a:rPr lang="en-US" sz="2300" i="1" baseline="300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en-US" sz="2300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3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ASEF ClassNet Conference</a:t>
            </a:r>
          </a:p>
          <a:p>
            <a:pPr algn="r"/>
            <a:r>
              <a:rPr lang="en-US" sz="23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Theory Meets Practice: Teacher Training in th</a:t>
            </a:r>
            <a:r>
              <a:rPr lang="en-US" sz="23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 Digital Era</a:t>
            </a:r>
            <a:endParaRPr lang="en-US" sz="2300" i="1" dirty="0" smtClean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r"/>
            <a:r>
              <a:rPr lang="en-US" sz="23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Zug, Switzerland</a:t>
            </a:r>
            <a:endParaRPr lang="en-US" sz="2300" i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1: PLCs Impact on PLCs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8313" y="4240213"/>
            <a:ext cx="1439862" cy="4000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PLC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3635375" y="4095750"/>
            <a:ext cx="1441450" cy="7080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Teaching Practice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308850" y="4095750"/>
            <a:ext cx="1439863" cy="7080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Student Outcomes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835150" y="1574800"/>
            <a:ext cx="2016125" cy="7080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Organizational Support</a:t>
            </a:r>
          </a:p>
        </p:txBody>
      </p:sp>
      <p:cxnSp>
        <p:nvCxnSpPr>
          <p:cNvPr id="10" name="Straight Arrow Connector 10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1908175" y="4440238"/>
            <a:ext cx="1727200" cy="95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21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5076825" y="4449763"/>
            <a:ext cx="2232025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23"/>
          <p:cNvCxnSpPr>
            <a:cxnSpLocks noChangeShapeType="1"/>
            <a:stCxn id="9" idx="2"/>
            <a:endCxn id="6" idx="0"/>
          </p:cNvCxnSpPr>
          <p:nvPr/>
        </p:nvCxnSpPr>
        <p:spPr bwMode="auto">
          <a:xfrm flipH="1">
            <a:off x="1187450" y="2282825"/>
            <a:ext cx="1655763" cy="19573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26"/>
          <p:cNvCxnSpPr>
            <a:cxnSpLocks noChangeShapeType="1"/>
            <a:stCxn id="9" idx="2"/>
            <a:endCxn id="7" idx="0"/>
          </p:cNvCxnSpPr>
          <p:nvPr/>
        </p:nvCxnSpPr>
        <p:spPr bwMode="auto">
          <a:xfrm>
            <a:off x="2843213" y="2282825"/>
            <a:ext cx="1512887" cy="1812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987675" y="4959350"/>
            <a:ext cx="2736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1. PLCs impact on student learning is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indirect through teaching practice</a:t>
            </a:r>
            <a:r>
              <a:rPr lang="en-GB" altLang="en-US" sz="1500" b="1" dirty="0">
                <a:latin typeface="Calibri" panose="020F0502020204030204" pitchFamily="34" charset="0"/>
              </a:rPr>
              <a:t> </a:t>
            </a:r>
            <a:r>
              <a:rPr lang="en-GB" altLang="en-US" sz="1500" dirty="0">
                <a:latin typeface="Calibri" panose="020F0502020204030204" pitchFamily="34" charset="0"/>
              </a:rPr>
              <a:t>– a pragmatic need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179388" y="2986088"/>
            <a:ext cx="1944687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2.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Collective learning</a:t>
            </a:r>
            <a:r>
              <a:rPr lang="en-GB" altLang="en-US" sz="1500" b="1" dirty="0">
                <a:latin typeface="Calibri" panose="020F0502020204030204" pitchFamily="34" charset="0"/>
              </a:rPr>
              <a:t> </a:t>
            </a:r>
            <a:r>
              <a:rPr lang="en-GB" altLang="en-US" sz="1500" dirty="0">
                <a:latin typeface="Calibri" panose="020F0502020204030204" pitchFamily="34" charset="0"/>
              </a:rPr>
              <a:t>enhancing PLC effectiveness</a:t>
            </a: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5724525" y="2527300"/>
            <a:ext cx="338455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4.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Assessment data insights</a:t>
            </a:r>
            <a:r>
              <a:rPr lang="en-GB" altLang="en-US" sz="1500" dirty="0">
                <a:latin typeface="Calibri" panose="020F0502020204030204" pitchFamily="34" charset="0"/>
              </a:rPr>
              <a:t> to individual students’ learning determine effectiveness of instructional practice and refine individual teachers’ instructional practice enhancing PLC effectiveness</a:t>
            </a:r>
            <a:endParaRPr lang="en-US" altLang="en-US" sz="1500" dirty="0">
              <a:latin typeface="Calibri" panose="020F0502020204030204" pitchFamily="34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2376488" y="2852738"/>
            <a:ext cx="3275012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3. Collective learning translating to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collective teaching approaches, but individualised in teaching practice</a:t>
            </a:r>
            <a:r>
              <a:rPr lang="en-GB" altLang="en-US" sz="1500" dirty="0">
                <a:latin typeface="Calibri" panose="020F0502020204030204" pitchFamily="34" charset="0"/>
              </a:rPr>
              <a:t> enhancing PLC effectiveness.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179388" y="4941888"/>
            <a:ext cx="2132012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5.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Teacher leadership</a:t>
            </a:r>
            <a:r>
              <a:rPr lang="en-GB" altLang="en-US" sz="1500" dirty="0">
                <a:latin typeface="Calibri" panose="020F0502020204030204" pitchFamily="34" charset="0"/>
              </a:rPr>
              <a:t> enhancing PLC effectiveness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827088" y="692150"/>
            <a:ext cx="4249737" cy="785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alibri" panose="020F0502020204030204" pitchFamily="34" charset="0"/>
              </a:rPr>
              <a:t>6. </a:t>
            </a:r>
            <a:r>
              <a:rPr lang="en-GB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Organisational support</a:t>
            </a:r>
            <a:r>
              <a:rPr lang="en-GB" altLang="en-US" sz="1500" b="1" dirty="0">
                <a:latin typeface="Calibri" panose="020F0502020204030204" pitchFamily="34" charset="0"/>
              </a:rPr>
              <a:t> </a:t>
            </a:r>
            <a:r>
              <a:rPr lang="en-GB" altLang="en-US" sz="1500" dirty="0">
                <a:latin typeface="Calibri" panose="020F0502020204030204" pitchFamily="34" charset="0"/>
              </a:rPr>
              <a:t>strengthening the capacity of PLC practices impacting on teacher teaching practices enhancing PLC effectiveness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118" y="6404557"/>
            <a:ext cx="8924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 smtClean="0">
                <a:latin typeface="Calibri" panose="020F0502020204030204" pitchFamily="34" charset="0"/>
              </a:rPr>
              <a:t>Sample: 11 primary school | 22 FGDs | 11 SLs, 11 Math HODs, </a:t>
            </a:r>
            <a:r>
              <a:rPr lang="en-US" sz="1500" b="1" i="1" dirty="0">
                <a:latin typeface="Calibri" panose="020F0502020204030204" pitchFamily="34" charset="0"/>
              </a:rPr>
              <a:t>50 Primary 5 Math Teachers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9630" y="782043"/>
            <a:ext cx="2160240" cy="584775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FGDs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1: PLCs Impact on PLCs</a:t>
            </a:r>
            <a:endParaRPr lang="en-US" dirty="0"/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49653"/>
              </p:ext>
            </p:extLst>
          </p:nvPr>
        </p:nvGraphicFramePr>
        <p:xfrm>
          <a:off x="395536" y="1340768"/>
          <a:ext cx="811406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11560" y="13169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 Leadership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Study 1: PLCs Impact on PLCs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 bwMode="auto">
          <a:xfrm>
            <a:off x="4427984" y="1556792"/>
            <a:ext cx="1728192" cy="280831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350912"/>
            <a:ext cx="2016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alibri" panose="020F0502020204030204" pitchFamily="34" charset="0"/>
              </a:rPr>
              <a:t>Students’ Learning Growth in P5 Math</a:t>
            </a:r>
            <a:endParaRPr lang="en-US" sz="23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070992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alibri" panose="020F0502020204030204" pitchFamily="34" charset="0"/>
              </a:rPr>
              <a:t>Student Level Predictors</a:t>
            </a:r>
            <a:endParaRPr lang="en-US" sz="23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054749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alibri" panose="020F0502020204030204" pitchFamily="34" charset="0"/>
              </a:rPr>
              <a:t>Teacher </a:t>
            </a:r>
            <a:r>
              <a:rPr lang="en-US" sz="2300" b="1" dirty="0" smtClean="0">
                <a:latin typeface="Calibri" panose="020F0502020204030204" pitchFamily="34" charset="0"/>
              </a:rPr>
              <a:t>Level Predictors</a:t>
            </a:r>
            <a:endParaRPr lang="en-US" sz="2300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7584" y="2960948"/>
            <a:ext cx="331236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283968" y="4797152"/>
            <a:ext cx="230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9966"/>
                </a:solidFill>
                <a:latin typeface="Calibri" panose="020F0502020204030204" pitchFamily="34" charset="0"/>
              </a:rPr>
              <a:t>Regression</a:t>
            </a:r>
          </a:p>
          <a:p>
            <a:endParaRPr lang="en-US" sz="800" b="1" i="1" dirty="0" smtClean="0">
              <a:solidFill>
                <a:srgbClr val="FF9966"/>
              </a:solidFill>
              <a:latin typeface="Calibri" panose="020F0502020204030204" pitchFamily="34" charset="0"/>
            </a:endParaRPr>
          </a:p>
          <a:p>
            <a:r>
              <a:rPr lang="en-US" sz="800" b="1" i="1" dirty="0" smtClean="0">
                <a:solidFill>
                  <a:srgbClr val="FF9966"/>
                </a:solidFill>
                <a:latin typeface="Calibri" panose="020F0502020204030204" pitchFamily="34" charset="0"/>
              </a:rPr>
              <a:t> </a:t>
            </a:r>
            <a:r>
              <a:rPr lang="en-US" sz="2300" b="1" i="1" dirty="0" smtClean="0">
                <a:solidFill>
                  <a:srgbClr val="FF9966"/>
                </a:solidFill>
                <a:latin typeface="Calibri" panose="020F0502020204030204" pitchFamily="34" charset="0"/>
              </a:rPr>
              <a:t>    Coefficient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5000402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Predictors</a:t>
            </a:r>
            <a:endParaRPr lang="en-US" sz="23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19872" y="5258817"/>
            <a:ext cx="3024336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660232" y="5000402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Outcome</a:t>
            </a:r>
            <a:endParaRPr lang="en-US" sz="2300" b="1" i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18" y="6404557"/>
            <a:ext cx="8924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 smtClean="0">
                <a:latin typeface="Arial Narrow" panose="020B0606020202030204" pitchFamily="34" charset="0"/>
              </a:rPr>
              <a:t>Sample: 7 primary school | 35 Math PLCs | 1108 primary 5 students</a:t>
            </a:r>
            <a:endParaRPr lang="en-US" sz="1500" b="1" i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6021288"/>
            <a:ext cx="2160240" cy="584775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HLM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1: </a:t>
            </a:r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PLCs Impact on PLCs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901" t="30313" r="35057" b="22438"/>
          <a:stretch/>
        </p:blipFill>
        <p:spPr>
          <a:xfrm>
            <a:off x="179511" y="1052736"/>
            <a:ext cx="867096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1: </a:t>
            </a:r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PLCs Impact on PLCs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 bwMode="auto">
          <a:xfrm rot="16200000">
            <a:off x="4505325" y="2498726"/>
            <a:ext cx="5749925" cy="2159000"/>
          </a:xfrm>
          <a:prstGeom prst="stripedRightArrow">
            <a:avLst>
              <a:gd name="adj1" fmla="val 50000"/>
              <a:gd name="adj2" fmla="val 5198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6" name="Picture 2" descr="C:\Users\hsalleh\Documents\i-Research\CBTL 2012\Presentations\Main Report\Participating Schools 20141027\Perception on PLC (Community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03263"/>
            <a:ext cx="5140325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27763" y="1962150"/>
            <a:ext cx="22320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Articulation of common goals on student learning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72225" y="4797425"/>
            <a:ext cx="1944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Collegial sharing and collaboration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661248"/>
            <a:ext cx="2160240" cy="1077218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C6600"/>
                </a:solidFill>
                <a:latin typeface="Calibri" panose="020F0502020204030204" pitchFamily="34" charset="0"/>
              </a:rPr>
              <a:t>Rasch</a:t>
            </a:r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 Analysis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2: Predictors of Student Learning Growth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595" r="48893" b="2751"/>
          <a:stretch/>
        </p:blipFill>
        <p:spPr>
          <a:xfrm>
            <a:off x="179512" y="908720"/>
            <a:ext cx="6840760" cy="5097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18" y="6404557"/>
            <a:ext cx="8924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 smtClean="0">
                <a:latin typeface="Arial Narrow" panose="020B0606020202030204" pitchFamily="34" charset="0"/>
              </a:rPr>
              <a:t>Sample: 28 primary school | 58 SLs | 93 Math Teachers | 1778 primary 5 students</a:t>
            </a:r>
            <a:endParaRPr lang="en-US" sz="1500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3715" y="5740134"/>
            <a:ext cx="2160240" cy="584775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HLM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i="1" dirty="0">
                <a:solidFill>
                  <a:srgbClr val="FFFF00"/>
                </a:solidFill>
                <a:latin typeface="Calibri" panose="020F0502020204030204" pitchFamily="34" charset="0"/>
              </a:rPr>
              <a:t>Study 2: Predictors of Student Learning Growth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788496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Distributed Leadership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Bounded </a:t>
            </a:r>
            <a:r>
              <a:rPr lang="en-US" sz="1800" b="1" i="1" dirty="0" smtClean="0">
                <a:latin typeface="Calibri" panose="020F0502020204030204" pitchFamily="34" charset="0"/>
              </a:rPr>
              <a:t>Empowerment </a:t>
            </a:r>
            <a:r>
              <a:rPr lang="en-US" sz="1800" i="1" dirty="0" smtClean="0">
                <a:latin typeface="Calibri" panose="020F0502020204030204" pitchFamily="34" charset="0"/>
              </a:rPr>
              <a:t>(More further empowering) 		</a:t>
            </a:r>
            <a:r>
              <a:rPr lang="en-US" sz="1800" b="1" i="1" dirty="0" smtClean="0">
                <a:latin typeface="Calibri" panose="020F0502020204030204" pitchFamily="34" charset="0"/>
              </a:rPr>
              <a:t>- </a:t>
            </a:r>
            <a:r>
              <a:rPr lang="en-US" sz="1800" b="1" i="1" dirty="0" smtClean="0">
                <a:latin typeface="Calibri" panose="020F0502020204030204" pitchFamily="34" charset="0"/>
              </a:rPr>
              <a:t>2.170 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Developing Leadership				</a:t>
            </a:r>
            <a:r>
              <a:rPr lang="en-US" sz="1800" b="1" i="1" dirty="0" smtClean="0">
                <a:latin typeface="Calibri" panose="020F0502020204030204" pitchFamily="34" charset="0"/>
              </a:rPr>
              <a:t>	  </a:t>
            </a:r>
            <a:r>
              <a:rPr lang="en-US" sz="1800" b="1" i="1" dirty="0" smtClean="0">
                <a:latin typeface="Calibri" panose="020F0502020204030204" pitchFamily="34" charset="0"/>
              </a:rPr>
              <a:t>4.041 ***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Collective </a:t>
            </a:r>
            <a:r>
              <a:rPr lang="en-US" sz="1800" b="1" i="1" dirty="0" smtClean="0">
                <a:latin typeface="Calibri" panose="020F0502020204030204" pitchFamily="34" charset="0"/>
              </a:rPr>
              <a:t>Engagement </a:t>
            </a:r>
            <a:r>
              <a:rPr lang="en-US" sz="1800" i="1" dirty="0" smtClean="0">
                <a:latin typeface="Calibri" panose="020F0502020204030204" pitchFamily="34" charset="0"/>
              </a:rPr>
              <a:t>(More synergistic collaborations)	</a:t>
            </a:r>
            <a:r>
              <a:rPr lang="en-US" sz="1800" b="1" i="1" dirty="0" smtClean="0">
                <a:latin typeface="Calibri" panose="020F0502020204030204" pitchFamily="34" charset="0"/>
              </a:rPr>
              <a:t>- </a:t>
            </a:r>
            <a:r>
              <a:rPr lang="en-US" sz="1800" b="1" i="1" dirty="0" smtClean="0">
                <a:latin typeface="Calibri" panose="020F0502020204030204" pitchFamily="34" charset="0"/>
              </a:rPr>
              <a:t>2.650 *</a:t>
            </a:r>
          </a:p>
          <a:p>
            <a:pPr marL="0" indent="0">
              <a:buNone/>
            </a:pPr>
            <a:endParaRPr lang="en-US" sz="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Teacher Leadership</a:t>
            </a:r>
            <a:endParaRPr lang="en-US" sz="2300" b="1" dirty="0" smtClean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Promote </a:t>
            </a:r>
            <a:r>
              <a:rPr lang="en-US" sz="1800" b="1" i="1" dirty="0" smtClean="0">
                <a:latin typeface="Calibri" panose="020F0502020204030204" pitchFamily="34" charset="0"/>
              </a:rPr>
              <a:t>Professional Learning </a:t>
            </a:r>
            <a:r>
              <a:rPr lang="en-US" sz="1800" i="1" dirty="0" smtClean="0">
                <a:latin typeface="Calibri" panose="020F0502020204030204" pitchFamily="34" charset="0"/>
              </a:rPr>
              <a:t>(Value it bu</a:t>
            </a:r>
            <a:r>
              <a:rPr lang="en-US" sz="1800" i="1" dirty="0" smtClean="0">
                <a:latin typeface="Calibri" panose="020F0502020204030204" pitchFamily="34" charset="0"/>
              </a:rPr>
              <a:t>t not practice it)</a:t>
            </a:r>
            <a:r>
              <a:rPr lang="en-US" sz="1800" b="1" i="1" dirty="0" smtClean="0">
                <a:latin typeface="Calibri" panose="020F0502020204030204" pitchFamily="34" charset="0"/>
              </a:rPr>
              <a:t>	- 2.738 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Change in Classroom Teaching Practices		</a:t>
            </a:r>
            <a:r>
              <a:rPr lang="en-US" sz="1800" b="1" i="1" dirty="0" smtClean="0">
                <a:latin typeface="Calibri" panose="020F0502020204030204" pitchFamily="34" charset="0"/>
              </a:rPr>
              <a:t>	  </a:t>
            </a:r>
            <a:r>
              <a:rPr lang="en-US" sz="1800" b="1" i="1" dirty="0" smtClean="0">
                <a:latin typeface="Calibri" panose="020F0502020204030204" pitchFamily="34" charset="0"/>
              </a:rPr>
              <a:t>3.214 **</a:t>
            </a:r>
          </a:p>
          <a:p>
            <a:pPr marL="0" indent="0">
              <a:buNone/>
            </a:pPr>
            <a:endParaRPr lang="en-US" sz="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Collective Learning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Reflecting </a:t>
            </a:r>
            <a:r>
              <a:rPr lang="en-US" sz="1800" b="1" i="1" dirty="0" smtClean="0">
                <a:latin typeface="Calibri" panose="020F0502020204030204" pitchFamily="34" charset="0"/>
              </a:rPr>
              <a:t>Knowledge </a:t>
            </a:r>
            <a:r>
              <a:rPr lang="en-US" sz="1800" i="1" dirty="0" smtClean="0">
                <a:latin typeface="Calibri" panose="020F0502020204030204" pitchFamily="34" charset="0"/>
              </a:rPr>
              <a:t>(Greater </a:t>
            </a:r>
            <a:r>
              <a:rPr lang="en-US" sz="1800" i="1" dirty="0" smtClean="0">
                <a:latin typeface="Calibri" panose="020F0502020204030204" pitchFamily="34" charset="0"/>
              </a:rPr>
              <a:t>initiative to share practices)</a:t>
            </a:r>
            <a:r>
              <a:rPr lang="en-US" sz="1800" b="1" i="1" dirty="0" smtClean="0">
                <a:latin typeface="Calibri" panose="020F0502020204030204" pitchFamily="34" charset="0"/>
              </a:rPr>
              <a:t>	- 2.777 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Applying Knowledge				</a:t>
            </a:r>
            <a:r>
              <a:rPr lang="en-US" sz="1800" b="1" i="1" dirty="0" smtClean="0">
                <a:latin typeface="Calibri" panose="020F0502020204030204" pitchFamily="34" charset="0"/>
              </a:rPr>
              <a:t>	  </a:t>
            </a:r>
            <a:r>
              <a:rPr lang="en-US" sz="1800" b="1" i="1" dirty="0" smtClean="0">
                <a:latin typeface="Calibri" panose="020F0502020204030204" pitchFamily="34" charset="0"/>
              </a:rPr>
              <a:t>2.544 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Innovating </a:t>
            </a:r>
            <a:r>
              <a:rPr lang="en-US" sz="1800" b="1" i="1" dirty="0" smtClean="0">
                <a:latin typeface="Calibri" panose="020F0502020204030204" pitchFamily="34" charset="0"/>
              </a:rPr>
              <a:t>Knowledge </a:t>
            </a:r>
            <a:r>
              <a:rPr lang="en-US" sz="1800" i="1" dirty="0" smtClean="0">
                <a:latin typeface="Calibri" panose="020F0502020204030204" pitchFamily="34" charset="0"/>
              </a:rPr>
              <a:t>(Greater risk-taking and trust)</a:t>
            </a:r>
            <a:r>
              <a:rPr lang="en-US" sz="1800" b="1" i="1" dirty="0" smtClean="0">
                <a:latin typeface="Calibri" panose="020F0502020204030204" pitchFamily="34" charset="0"/>
              </a:rPr>
              <a:t>		</a:t>
            </a:r>
            <a:r>
              <a:rPr lang="en-US" sz="1800" b="1" i="1" dirty="0" smtClean="0">
                <a:latin typeface="Calibri" panose="020F0502020204030204" pitchFamily="34" charset="0"/>
              </a:rPr>
              <a:t>- </a:t>
            </a:r>
            <a:r>
              <a:rPr lang="en-US" sz="1800" b="1" i="1" dirty="0" smtClean="0">
                <a:latin typeface="Calibri" panose="020F0502020204030204" pitchFamily="34" charset="0"/>
              </a:rPr>
              <a:t>2.319 *</a:t>
            </a:r>
          </a:p>
          <a:p>
            <a:pPr marL="0" indent="0">
              <a:buNone/>
            </a:pPr>
            <a:endParaRPr lang="en-US" sz="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Teaching Competencies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Curriculum Content Knowledge			</a:t>
            </a:r>
            <a:r>
              <a:rPr lang="en-US" sz="1800" b="1" i="1" dirty="0" smtClean="0">
                <a:latin typeface="Calibri" panose="020F0502020204030204" pitchFamily="34" charset="0"/>
              </a:rPr>
              <a:t>	  </a:t>
            </a:r>
            <a:r>
              <a:rPr lang="en-US" sz="1800" b="1" i="1" dirty="0" smtClean="0">
                <a:latin typeface="Calibri" panose="020F0502020204030204" pitchFamily="34" charset="0"/>
              </a:rPr>
              <a:t>2.192 *</a:t>
            </a:r>
          </a:p>
          <a:p>
            <a:pPr>
              <a:buFontTx/>
              <a:buChar char="-"/>
            </a:pPr>
            <a:r>
              <a:rPr lang="en-US" sz="1800" b="1" i="1" dirty="0" smtClean="0">
                <a:latin typeface="Calibri" panose="020F0502020204030204" pitchFamily="34" charset="0"/>
              </a:rPr>
              <a:t>Pedagogical Knowledge			</a:t>
            </a:r>
            <a:r>
              <a:rPr lang="en-US" sz="1800" b="1" i="1" dirty="0" smtClean="0">
                <a:latin typeface="Calibri" panose="020F0502020204030204" pitchFamily="34" charset="0"/>
              </a:rPr>
              <a:t>	</a:t>
            </a:r>
            <a:r>
              <a:rPr lang="en-US" sz="1800" b="1" i="1" dirty="0" smtClean="0">
                <a:latin typeface="Calibri" panose="020F0502020204030204" pitchFamily="34" charset="0"/>
              </a:rPr>
              <a:t>	  2.582 *</a:t>
            </a:r>
            <a:endParaRPr lang="en-US" sz="18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Study 2: Predictors of Student Learning Growth</a:t>
            </a:r>
            <a:endParaRPr lang="en-US" dirty="0"/>
          </a:p>
        </p:txBody>
      </p:sp>
      <p:cxnSp>
        <p:nvCxnSpPr>
          <p:cNvPr id="7" name="Straight Arrow Connector 6"/>
          <p:cNvCxnSpPr>
            <a:stCxn id="11" idx="2"/>
            <a:endCxn id="10" idx="0"/>
          </p:cNvCxnSpPr>
          <p:nvPr/>
        </p:nvCxnSpPr>
        <p:spPr>
          <a:xfrm flipH="1">
            <a:off x="4801767" y="2052294"/>
            <a:ext cx="23324" cy="277244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8925" y="3096813"/>
            <a:ext cx="959725" cy="530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DL</a:t>
            </a:r>
          </a:p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Empowerment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0320" y="3005837"/>
            <a:ext cx="991187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TL</a:t>
            </a:r>
          </a:p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Teaching practices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1046" y="4824735"/>
            <a:ext cx="78144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CL</a:t>
            </a:r>
          </a:p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Applying Knowledge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1713" y="1359797"/>
            <a:ext cx="846756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CL</a:t>
            </a:r>
          </a:p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Reflecting Knowledge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9262" y="3036636"/>
            <a:ext cx="11166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Narrow" panose="020B0606020202030204" pitchFamily="34" charset="0"/>
              </a:rPr>
              <a:t>Student Growth</a:t>
            </a:r>
            <a:endParaRPr lang="en-SG" sz="1800" b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1218650" y="3305920"/>
            <a:ext cx="1111671" cy="1018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  <a:endCxn id="11" idx="1"/>
          </p:cNvCxnSpPr>
          <p:nvPr/>
        </p:nvCxnSpPr>
        <p:spPr>
          <a:xfrm flipV="1">
            <a:off x="2825914" y="1659879"/>
            <a:ext cx="1575800" cy="134595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6" idx="1"/>
          </p:cNvCxnSpPr>
          <p:nvPr/>
        </p:nvCxnSpPr>
        <p:spPr>
          <a:xfrm flipV="1">
            <a:off x="3321507" y="3343042"/>
            <a:ext cx="1603517" cy="9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5024" y="2996793"/>
            <a:ext cx="914213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 Narrow" panose="020B0606020202030204" pitchFamily="34" charset="0"/>
              </a:rPr>
              <a:t>CL</a:t>
            </a:r>
          </a:p>
          <a:p>
            <a:pPr algn="ctr"/>
            <a:r>
              <a:rPr lang="en-US" sz="1050" b="1" dirty="0">
                <a:latin typeface="Arial Narrow" panose="020B0606020202030204" pitchFamily="34" charset="0"/>
              </a:rPr>
              <a:t>Interrogating Knowledge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cxnSp>
        <p:nvCxnSpPr>
          <p:cNvPr id="17" name="Straight Arrow Connector 16"/>
          <p:cNvCxnSpPr>
            <a:stCxn id="9" idx="2"/>
            <a:endCxn id="10" idx="1"/>
          </p:cNvCxnSpPr>
          <p:nvPr/>
        </p:nvCxnSpPr>
        <p:spPr>
          <a:xfrm>
            <a:off x="2825914" y="3698334"/>
            <a:ext cx="1585132" cy="1472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2" idx="1"/>
          </p:cNvCxnSpPr>
          <p:nvPr/>
        </p:nvCxnSpPr>
        <p:spPr>
          <a:xfrm>
            <a:off x="5839237" y="3343042"/>
            <a:ext cx="1910025" cy="16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46855" y="1389245"/>
            <a:ext cx="2637513" cy="155305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 flipV="1">
            <a:off x="5192488" y="3658420"/>
            <a:ext cx="2475409" cy="151256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246855" y="1835500"/>
            <a:ext cx="585788" cy="1435894"/>
          </a:xfrm>
          <a:prstGeom prst="curvedConnector3">
            <a:avLst>
              <a:gd name="adj1" fmla="val 245897"/>
            </a:avLst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53727" y="2853431"/>
            <a:ext cx="61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0.71***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(0.10)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4667" y="1989335"/>
            <a:ext cx="65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0.61***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(0.10)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4238133"/>
            <a:ext cx="57084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0.16</a:t>
            </a:r>
          </a:p>
          <a:p>
            <a:r>
              <a:rPr lang="en-US" sz="1050" b="1" dirty="0">
                <a:latin typeface="Arial Narrow" panose="020B0606020202030204" pitchFamily="34" charset="0"/>
              </a:rPr>
              <a:t>(0.11)</a:t>
            </a:r>
            <a:endParaRPr lang="en-SG" sz="105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5200" y="2925439"/>
            <a:ext cx="65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0.66***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(0.08)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7711" y="3732953"/>
            <a:ext cx="57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0.42*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(0.18)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9467" y="1861869"/>
            <a:ext cx="57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- 0.40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(0.34)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5542" y="2925439"/>
            <a:ext cx="57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0.27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(0.25)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3788" y="4249571"/>
            <a:ext cx="57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0.33*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(0.14)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9900" y="2380865"/>
            <a:ext cx="64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0.63***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(0.09)</a:t>
            </a:r>
            <a:endParaRPr lang="en-SG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53488"/>
              </p:ext>
            </p:extLst>
          </p:nvPr>
        </p:nvGraphicFramePr>
        <p:xfrm>
          <a:off x="179512" y="5369197"/>
          <a:ext cx="2955393" cy="130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Goodness-of-Fit </a:t>
                      </a:r>
                      <a:r>
                        <a:rPr lang="en-SG" sz="110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Statistics</a:t>
                      </a:r>
                      <a:endParaRPr lang="en-SG" sz="8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SG" sz="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SG" sz="8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6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(No. of students = 1679, schools = 28)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Chi-Square / </a:t>
                      </a:r>
                      <a:r>
                        <a:rPr lang="en-SG" sz="11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n-SG" sz="1100" i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r>
                        <a:rPr lang="en-SG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en-SG" sz="1100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en-SG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-value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90.636 / 15 / .000</a:t>
                      </a:r>
                      <a:endParaRPr lang="en-SG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CFI/ TLI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1.000 / 1.023</a:t>
                      </a:r>
                      <a:endParaRPr lang="en-SG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RMSEA</a:t>
                      </a:r>
                      <a:endParaRPr lang="en-SG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.000</a:t>
                      </a:r>
                      <a:endParaRPr lang="en-SG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SRMR</a:t>
                      </a:r>
                      <a:endParaRPr lang="en-SG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.043</a:t>
                      </a:r>
                      <a:endParaRPr lang="en-SG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SG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223842" y="5369197"/>
            <a:ext cx="27308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842" y="5772709"/>
            <a:ext cx="27308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3842" y="6669360"/>
            <a:ext cx="27308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20675" y="5517232"/>
            <a:ext cx="2843813" cy="1077218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Multi-Level Path Analysis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c 14"/>
          <p:cNvSpPr/>
          <p:nvPr/>
        </p:nvSpPr>
        <p:spPr bwMode="auto">
          <a:xfrm rot="5400000">
            <a:off x="-7037443" y="-6965551"/>
            <a:ext cx="15425867" cy="15425867"/>
          </a:xfrm>
          <a:prstGeom prst="arc">
            <a:avLst/>
          </a:prstGeom>
          <a:noFill/>
          <a:ln w="127000" cap="flat" cmpd="thickThin" algn="ctr">
            <a:solidFill>
              <a:srgbClr val="FFFF00">
                <a:alpha val="7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3" name="Arc 12"/>
          <p:cNvSpPr/>
          <p:nvPr/>
        </p:nvSpPr>
        <p:spPr bwMode="auto">
          <a:xfrm rot="5400000">
            <a:off x="-3854468" y="-3267744"/>
            <a:ext cx="8030254" cy="8030254"/>
          </a:xfrm>
          <a:prstGeom prst="arc">
            <a:avLst/>
          </a:prstGeom>
          <a:noFill/>
          <a:ln w="127000" cap="flat" cmpd="thickThin" algn="ctr">
            <a:solidFill>
              <a:srgbClr val="FFFF00">
                <a:alpha val="7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Key Levers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211" y="1020370"/>
            <a:ext cx="2768613" cy="16312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T</a:t>
            </a:r>
            <a:r>
              <a:rPr lang="en-US" sz="2300" b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EACHER </a:t>
            </a:r>
          </a:p>
          <a:p>
            <a:r>
              <a:rPr lang="en-US" sz="5000" b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    L</a:t>
            </a:r>
            <a:r>
              <a:rPr lang="en-US" sz="2300" b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EADERSHIP</a:t>
            </a:r>
            <a:endParaRPr lang="en-US" sz="2300" b="1" dirty="0" smtClean="0">
              <a:solidFill>
                <a:srgbClr val="FFFFC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rot="5400000">
            <a:off x="-5606179" y="-5078007"/>
            <a:ext cx="11650780" cy="11650780"/>
          </a:xfrm>
          <a:prstGeom prst="arc">
            <a:avLst/>
          </a:prstGeom>
          <a:noFill/>
          <a:ln w="127000" cap="flat" cmpd="thickThin" algn="ctr">
            <a:solidFill>
              <a:srgbClr val="FFFF00">
                <a:alpha val="7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7008" y="4434649"/>
            <a:ext cx="352839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A</a:t>
            </a:r>
            <a:r>
              <a:rPr lang="en-US" sz="23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SSESSMENT</a:t>
            </a:r>
          </a:p>
          <a:p>
            <a:pPr algn="ctr"/>
            <a:r>
              <a:rPr lang="en-US" sz="2300" b="1" dirty="0" smtClean="0">
                <a:latin typeface="Calibri" panose="020F0502020204030204" pitchFamily="34" charset="0"/>
              </a:rPr>
              <a:t>Teaching – link – Learning</a:t>
            </a:r>
          </a:p>
          <a:p>
            <a:pPr algn="ctr"/>
            <a:r>
              <a:rPr lang="en-US" sz="2300" b="1" i="1" dirty="0" smtClean="0">
                <a:latin typeface="Calibri" panose="020F0502020204030204" pitchFamily="34" charset="0"/>
              </a:rPr>
              <a:t>Evidence-Based</a:t>
            </a:r>
            <a:endParaRPr lang="en-US" sz="2300" b="1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176" y="4762510"/>
            <a:ext cx="37444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</a:t>
            </a:r>
            <a:r>
              <a:rPr lang="en-US" sz="23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RAXIS</a:t>
            </a:r>
          </a:p>
          <a:p>
            <a:pPr algn="ctr"/>
            <a:r>
              <a:rPr lang="en-US" sz="2300" b="1" dirty="0" smtClean="0">
                <a:latin typeface="Calibri" panose="020F0502020204030204" pitchFamily="34" charset="0"/>
              </a:rPr>
              <a:t>Classroom – PLC – Classroom</a:t>
            </a:r>
          </a:p>
          <a:p>
            <a:pPr algn="ctr"/>
            <a:r>
              <a:rPr lang="en-US" sz="2300" b="1" i="1" dirty="0" smtClean="0">
                <a:latin typeface="Calibri" panose="020F0502020204030204" pitchFamily="34" charset="0"/>
              </a:rPr>
              <a:t>Practice-Theory-Practice</a:t>
            </a:r>
            <a:endParaRPr lang="en-US" sz="2300" b="1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62" y="2775507"/>
            <a:ext cx="52562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OMMUNITY</a:t>
            </a:r>
            <a:endParaRPr lang="en-US" sz="23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300" b="1" dirty="0" smtClean="0">
                <a:latin typeface="Calibri" panose="020F0502020204030204" pitchFamily="34" charset="0"/>
              </a:rPr>
              <a:t>Diverse – specific learning goals – Diverse</a:t>
            </a:r>
          </a:p>
          <a:p>
            <a:pPr algn="ctr"/>
            <a:r>
              <a:rPr lang="en-US" sz="2300" b="1" i="1" dirty="0" smtClean="0">
                <a:latin typeface="Calibri" panose="020F0502020204030204" pitchFamily="34" charset="0"/>
              </a:rPr>
              <a:t>Purpose-Mission</a:t>
            </a:r>
            <a:endParaRPr lang="en-US" sz="23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603" y="1412776"/>
            <a:ext cx="352839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</a:t>
            </a:r>
            <a:r>
              <a:rPr lang="en-US" sz="23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OLLECTIVE LEARNING</a:t>
            </a:r>
          </a:p>
          <a:p>
            <a:pPr algn="ctr"/>
            <a:r>
              <a:rPr lang="en-US" sz="2300" b="1" dirty="0" smtClean="0">
                <a:latin typeface="Calibri" panose="020F0502020204030204" pitchFamily="34" charset="0"/>
              </a:rPr>
              <a:t>I – trust – We</a:t>
            </a:r>
          </a:p>
          <a:p>
            <a:pPr algn="ctr"/>
            <a:r>
              <a:rPr lang="en-US" sz="2300" b="1" i="1" dirty="0" smtClean="0">
                <a:latin typeface="Calibri" panose="020F0502020204030204" pitchFamily="34" charset="0"/>
              </a:rPr>
              <a:t>Inter-Dependent Synergy</a:t>
            </a:r>
          </a:p>
        </p:txBody>
      </p:sp>
    </p:spTree>
    <p:extLst>
      <p:ext uri="{BB962C8B-B14F-4D97-AF65-F5344CB8AC3E}">
        <p14:creationId xmlns:p14="http://schemas.microsoft.com/office/powerpoint/2010/main" val="33788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61" t="11909" r="20114" b="5703"/>
          <a:stretch/>
        </p:blipFill>
        <p:spPr>
          <a:xfrm>
            <a:off x="827583" y="764703"/>
            <a:ext cx="7549709" cy="60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Education Reform Context</a:t>
            </a:r>
            <a:endParaRPr lang="en-US" sz="23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4405749" y="3372976"/>
            <a:ext cx="3830526" cy="905240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732240" y="2361942"/>
            <a:ext cx="2433638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Policy Demands</a:t>
            </a:r>
            <a:endParaRPr lang="en-US" altLang="en-US" sz="23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Diverse and expanded  learning outcomes (e.g</a:t>
            </a:r>
            <a:r>
              <a:rPr lang="en-US" altLang="en-US" sz="1800" i="1" dirty="0">
                <a:latin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21CC)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School-Based Curriculum Development</a:t>
            </a:r>
            <a:endParaRPr lang="en-US" altLang="en-US" sz="18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Innovations </a:t>
            </a:r>
            <a:r>
              <a:rPr lang="en-US" altLang="en-US" sz="1800" i="1" dirty="0">
                <a:latin typeface="Calibri" panose="020F0502020204030204" pitchFamily="34" charset="0"/>
                <a:cs typeface="Arial" panose="020B0604020202020204" pitchFamily="34" charset="0"/>
              </a:rPr>
              <a:t>in Curriculum, </a:t>
            </a: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Pedagogy </a:t>
            </a:r>
            <a:r>
              <a:rPr lang="en-US" altLang="en-US" sz="1800" i="1" dirty="0">
                <a:latin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n-US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1180924" y="4292984"/>
            <a:ext cx="1990512" cy="905240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323528" y="4221088"/>
            <a:ext cx="1657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300" b="1" dirty="0">
                <a:solidFill>
                  <a:schemeClr val="accent2"/>
                </a:solidFill>
                <a:latin typeface="Calibri" panose="020F0502020204030204" pitchFamily="34" charset="0"/>
                <a:cs typeface="Arial" charset="0"/>
              </a:rPr>
              <a:t>School Capacity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7990" y="5819304"/>
            <a:ext cx="7704138" cy="0"/>
          </a:xfrm>
          <a:prstGeom prst="line">
            <a:avLst/>
          </a:prstGeom>
          <a:ln w="63500">
            <a:solidFill>
              <a:srgbClr val="FF996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0379" y="2166467"/>
            <a:ext cx="2663825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</a:rPr>
              <a:t>Capacity Building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</a:rPr>
              <a:t>Teachers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Calibri" panose="020F0502020204030204" pitchFamily="34" charset="0"/>
              </a:rPr>
              <a:t>Curriculum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Calibri" panose="020F0502020204030204" pitchFamily="34" charset="0"/>
              </a:rPr>
              <a:t>Pedagogy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Calibri" panose="020F0502020204030204" pitchFamily="34" charset="0"/>
              </a:rPr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</a:rPr>
              <a:t>Leaders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 smtClean="0">
                <a:latin typeface="Calibri" panose="020F0502020204030204" pitchFamily="34" charset="0"/>
              </a:rPr>
              <a:t>Instructional leadership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 smtClean="0">
                <a:latin typeface="Calibri" panose="020F0502020204030204" pitchFamily="34" charset="0"/>
              </a:rPr>
              <a:t>Distributed leadership</a:t>
            </a:r>
            <a:endParaRPr lang="en-US" sz="1800" i="1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latin typeface="Calibri" panose="020F0502020204030204" pitchFamily="34" charset="0"/>
              </a:rPr>
              <a:t>Teacher </a:t>
            </a:r>
            <a:r>
              <a:rPr lang="en-US" sz="1800" i="1" dirty="0" smtClean="0">
                <a:latin typeface="Calibri" panose="020F0502020204030204" pitchFamily="34" charset="0"/>
              </a:rPr>
              <a:t>Leadership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67990" y="1827059"/>
            <a:ext cx="7704138" cy="0"/>
          </a:xfrm>
          <a:prstGeom prst="line">
            <a:avLst/>
          </a:prstGeom>
          <a:ln w="63500">
            <a:solidFill>
              <a:srgbClr val="FF996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142160" y="1910333"/>
            <a:ext cx="22868" cy="1678534"/>
          </a:xfrm>
          <a:prstGeom prst="line">
            <a:avLst/>
          </a:prstGeom>
          <a:ln w="349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4"/>
          <p:cNvSpPr txBox="1">
            <a:spLocks noChangeArrowheads="1"/>
          </p:cNvSpPr>
          <p:nvPr/>
        </p:nvSpPr>
        <p:spPr bwMode="auto">
          <a:xfrm rot="16200000">
            <a:off x="1383953" y="2545209"/>
            <a:ext cx="10795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GAP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764704"/>
            <a:ext cx="8823481" cy="5919788"/>
            <a:chOff x="179512" y="764704"/>
            <a:chExt cx="8823481" cy="5919788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187129" y="764704"/>
              <a:ext cx="6408737" cy="5919788"/>
              <a:chOff x="1259632" y="749326"/>
              <a:chExt cx="6408712" cy="5920034"/>
            </a:xfrm>
          </p:grpSpPr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1259632" y="749326"/>
                <a:ext cx="6408712" cy="5920034"/>
              </a:xfrm>
              <a:prstGeom prst="ellipse">
                <a:avLst/>
              </a:prstGeom>
              <a:noFill/>
              <a:ln w="63500" algn="ctr">
                <a:solidFill>
                  <a:srgbClr val="00B050">
                    <a:alpha val="45882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3459061" y="6021288"/>
                <a:ext cx="1767593" cy="461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VUCA World</a:t>
                </a:r>
              </a:p>
            </p:txBody>
          </p:sp>
        </p:grp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179512" y="6171026"/>
              <a:ext cx="273685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en-US" sz="23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charset="0"/>
                </a:rPr>
                <a:t>Digital Technologies</a:t>
              </a:r>
              <a:endParaRPr lang="en-US" alt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6516216" y="6151076"/>
              <a:ext cx="248677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altLang="en-US" sz="23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Arial" charset="0"/>
                </a:rPr>
                <a:t>Complexities </a:t>
              </a:r>
              <a:endParaRPr lang="en-US" altLang="en-US" sz="2300" b="1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6372200" y="764704"/>
              <a:ext cx="2630793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altLang="en-US" sz="23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Arial" charset="0"/>
                </a:rPr>
                <a:t>Diverging Identities</a:t>
              </a:r>
              <a:endParaRPr lang="en-US" altLang="en-US" sz="2300" b="1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179512" y="764704"/>
              <a:ext cx="2736851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3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Arial" charset="0"/>
                </a:rPr>
                <a:t>Pace of Change</a:t>
              </a:r>
              <a:endParaRPr lang="en-US" altLang="en-US" sz="2300" b="1" dirty="0">
                <a:solidFill>
                  <a:srgbClr val="FFC000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06" t="10625" r="20115" b="20469"/>
          <a:stretch/>
        </p:blipFill>
        <p:spPr>
          <a:xfrm>
            <a:off x="251520" y="836711"/>
            <a:ext cx="8712970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61" t="10625" r="19561" b="28344"/>
          <a:stretch/>
        </p:blipFill>
        <p:spPr>
          <a:xfrm>
            <a:off x="315122" y="850664"/>
            <a:ext cx="8735888" cy="49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References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008" t="10625" r="19562" b="25391"/>
          <a:stretch/>
        </p:blipFill>
        <p:spPr>
          <a:xfrm>
            <a:off x="194026" y="877747"/>
            <a:ext cx="8856984" cy="51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Ver1_Divid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220072" y="4941168"/>
            <a:ext cx="367240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Arial Narrow" panose="020B0606020202030204" pitchFamily="34" charset="0"/>
                <a:ea typeface="SimSun"/>
                <a:cs typeface="Times New Roman"/>
              </a:rPr>
              <a:t>Hairon Salleh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Arial Narrow" panose="020B0606020202030204" pitchFamily="34" charset="0"/>
                <a:ea typeface="SimSun"/>
                <a:cs typeface="Times New Roman"/>
              </a:rPr>
              <a:t>       </a:t>
            </a:r>
            <a:r>
              <a:rPr lang="en-US" sz="2300" i="1" dirty="0" smtClean="0">
                <a:solidFill>
                  <a:srgbClr val="FFFF99"/>
                </a:solidFill>
                <a:latin typeface="Arial Narrow" panose="020B0606020202030204" pitchFamily="34" charset="0"/>
                <a:ea typeface="SimSun"/>
                <a:cs typeface="Times New Roman"/>
              </a:rPr>
              <a:t>hairon.salleh@nie.edu.sg</a:t>
            </a:r>
          </a:p>
        </p:txBody>
      </p:sp>
    </p:spTree>
    <p:extLst>
      <p:ext uri="{BB962C8B-B14F-4D97-AF65-F5344CB8AC3E}">
        <p14:creationId xmlns:p14="http://schemas.microsoft.com/office/powerpoint/2010/main" val="30408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Capacity Building</a:t>
            </a:r>
            <a:endParaRPr lang="en-US" sz="23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7247938"/>
              </p:ext>
            </p:extLst>
          </p:nvPr>
        </p:nvGraphicFramePr>
        <p:xfrm>
          <a:off x="1524000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7299" y="853648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en-US" sz="10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Capacity Building</a:t>
            </a:r>
            <a:endParaRPr lang="en-US" sz="23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73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Focus!</a:t>
            </a:r>
            <a:endParaRPr lang="en-US" sz="8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3954628"/>
              </p:ext>
            </p:extLst>
          </p:nvPr>
        </p:nvGraphicFramePr>
        <p:xfrm>
          <a:off x="1619672" y="2708920"/>
          <a:ext cx="4752528" cy="257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804678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Professional Learning through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PLCs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3296" y="2732670"/>
            <a:ext cx="2615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Calibri" panose="020F0502020204030204" pitchFamily="34" charset="0"/>
              </a:rPr>
              <a:t>Distributed Instructional Leadership through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Teacher Leaders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043608" y="2427158"/>
            <a:ext cx="2376264" cy="1865937"/>
          </a:xfrm>
          <a:prstGeom prst="ellipse">
            <a:avLst/>
          </a:prstGeom>
          <a:solidFill>
            <a:srgbClr val="FF0000">
              <a:alpha val="7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Teacher Learning</a:t>
            </a:r>
            <a:endParaRPr lang="en-US" sz="23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772149" y="4081601"/>
            <a:ext cx="2580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Professional Learning Communities</a:t>
            </a:r>
            <a:endParaRPr lang="en-US" alt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561372" y="1741222"/>
            <a:ext cx="1839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Mentoring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436096" y="2811384"/>
            <a:ext cx="158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Coaching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561372" y="523305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Communities of Practice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287087" y="1792050"/>
            <a:ext cx="1564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Lesson Study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47664" y="912493"/>
            <a:ext cx="1726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Action Research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59632" y="2780928"/>
            <a:ext cx="1909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Collective Learning</a:t>
            </a:r>
            <a:endParaRPr lang="en-US" altLang="en-US" sz="3200" b="1" dirty="0">
              <a:solidFill>
                <a:srgbClr val="FFFF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22473" y="4774098"/>
            <a:ext cx="20162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Network Learning Communities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186729" y="5832910"/>
            <a:ext cx="1765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Learning </a:t>
            </a:r>
            <a:r>
              <a:rPr lang="en-US" altLang="en-US" b="1" i="1" dirty="0" smtClean="0">
                <a:latin typeface="Calibri" panose="020F0502020204030204" pitchFamily="34" charset="0"/>
              </a:rPr>
              <a:t>(</a:t>
            </a:r>
            <a:r>
              <a:rPr lang="en-US" altLang="en-US" b="1" i="1" dirty="0" err="1" smtClean="0">
                <a:latin typeface="Calibri" panose="020F0502020204030204" pitchFamily="34" charset="0"/>
              </a:rPr>
              <a:t>etc</a:t>
            </a:r>
            <a:r>
              <a:rPr lang="en-US" altLang="en-US" b="1" i="1" dirty="0" smtClean="0">
                <a:latin typeface="Calibri" panose="020F0502020204030204" pitchFamily="34" charset="0"/>
              </a:rPr>
              <a:t>)</a:t>
            </a:r>
            <a:r>
              <a:rPr lang="en-US" altLang="en-US" b="1" dirty="0" smtClean="0">
                <a:latin typeface="Calibri" panose="020F0502020204030204" pitchFamily="34" charset="0"/>
              </a:rPr>
              <a:t> Communities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3168500" y="3044825"/>
            <a:ext cx="2699644" cy="1968351"/>
          </a:xfrm>
          <a:prstGeom prst="ellipse">
            <a:avLst/>
          </a:prstGeom>
          <a:solidFill>
            <a:srgbClr val="00B0F0">
              <a:alpha val="7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altLang="en-US" b="1" u="sng" dirty="0"/>
              <a:t>Practice</a:t>
            </a:r>
            <a:endParaRPr lang="en-US" u="sng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43000" y="152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eaLnBrk="1" hangingPunct="1"/>
            <a:r>
              <a:rPr lang="en-US" sz="2300" b="1" i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Distributed Instructional Leadership</a:t>
            </a:r>
            <a:endParaRPr lang="en-US" sz="2300" b="1" i="1" kern="0" dirty="0"/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348235" y="576264"/>
            <a:ext cx="2374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Senior Leaders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CC00"/>
                </a:solidFill>
              </a:rPr>
              <a:t>(</a:t>
            </a:r>
            <a:r>
              <a:rPr lang="en-US" altLang="en-US" sz="1800" i="1" dirty="0" smtClean="0">
                <a:solidFill>
                  <a:srgbClr val="FFCC00"/>
                </a:solidFill>
              </a:rPr>
              <a:t>P / VP</a:t>
            </a:r>
            <a:r>
              <a:rPr lang="en-US" altLang="en-US" sz="1800" i="1" dirty="0">
                <a:solidFill>
                  <a:srgbClr val="FFCC00"/>
                </a:solidFill>
              </a:rPr>
              <a:t>)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348235" y="1871663"/>
            <a:ext cx="23749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Middle Leaders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CC00"/>
                </a:solidFill>
              </a:rPr>
              <a:t>(SH, YH, HOD)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348235" y="3487738"/>
            <a:ext cx="237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Teacher Leaders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95485" y="3455989"/>
            <a:ext cx="23764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CC00"/>
                </a:solidFill>
              </a:rPr>
              <a:t>(STs, LTs)</a:t>
            </a:r>
            <a:r>
              <a:rPr lang="en-US" altLang="en-US" i="1" dirty="0"/>
              <a:t>                      </a:t>
            </a:r>
            <a:r>
              <a:rPr lang="en-US" altLang="en-US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227960" y="3468689"/>
            <a:ext cx="23764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Informal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CC00"/>
                </a:solidFill>
              </a:rPr>
              <a:t>(PLC Team Leader, Subject </a:t>
            </a:r>
            <a:r>
              <a:rPr lang="en-US" altLang="en-US" sz="1800" i="1" dirty="0" err="1">
                <a:solidFill>
                  <a:srgbClr val="FFCC00"/>
                </a:solidFill>
              </a:rPr>
              <a:t>Coords</a:t>
            </a:r>
            <a:r>
              <a:rPr lang="en-US" altLang="en-US" sz="1800" i="1" dirty="0">
                <a:solidFill>
                  <a:srgbClr val="FFCC00"/>
                </a:solidFill>
              </a:rPr>
              <a:t>, Level </a:t>
            </a:r>
            <a:r>
              <a:rPr lang="en-US" altLang="en-US" sz="1800" i="1" dirty="0" err="1">
                <a:solidFill>
                  <a:srgbClr val="FFCC00"/>
                </a:solidFill>
              </a:rPr>
              <a:t>Coords</a:t>
            </a:r>
            <a:r>
              <a:rPr lang="en-US" altLang="en-US" sz="1800" i="1" dirty="0">
                <a:solidFill>
                  <a:srgbClr val="FFCC00"/>
                </a:solidFill>
              </a:rPr>
              <a:t>)</a:t>
            </a:r>
          </a:p>
        </p:txBody>
      </p:sp>
      <p:cxnSp>
        <p:nvCxnSpPr>
          <p:cNvPr id="25" name="Straight Arrow Connector 2"/>
          <p:cNvCxnSpPr>
            <a:cxnSpLocks noChangeShapeType="1"/>
            <a:stCxn id="20" idx="2"/>
            <a:endCxn id="21" idx="0"/>
          </p:cNvCxnSpPr>
          <p:nvPr/>
        </p:nvCxnSpPr>
        <p:spPr bwMode="auto">
          <a:xfrm>
            <a:off x="4535685" y="1252539"/>
            <a:ext cx="0" cy="6191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9"/>
          <p:cNvCxnSpPr>
            <a:cxnSpLocks noChangeShapeType="1"/>
            <a:stCxn id="21" idx="2"/>
            <a:endCxn id="24" idx="0"/>
          </p:cNvCxnSpPr>
          <p:nvPr/>
        </p:nvCxnSpPr>
        <p:spPr bwMode="auto">
          <a:xfrm>
            <a:off x="4535686" y="2549526"/>
            <a:ext cx="2879725" cy="9191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18"/>
          <p:cNvCxnSpPr>
            <a:cxnSpLocks noChangeShapeType="1"/>
            <a:stCxn id="21" idx="2"/>
            <a:endCxn id="23" idx="0"/>
          </p:cNvCxnSpPr>
          <p:nvPr/>
        </p:nvCxnSpPr>
        <p:spPr bwMode="auto">
          <a:xfrm flipH="1">
            <a:off x="1582935" y="2549526"/>
            <a:ext cx="2952750" cy="9064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1"/>
          <p:cNvCxnSpPr>
            <a:cxnSpLocks noChangeShapeType="1"/>
          </p:cNvCxnSpPr>
          <p:nvPr/>
        </p:nvCxnSpPr>
        <p:spPr bwMode="auto">
          <a:xfrm>
            <a:off x="2771974" y="3935414"/>
            <a:ext cx="3455987" cy="7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506861" y="4541838"/>
            <a:ext cx="406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PLCs</a:t>
            </a:r>
            <a:endParaRPr lang="en-US" altLang="en-US" b="1" dirty="0"/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216474" y="540543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Teaching Practices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229173" y="6300788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Student Learning</a:t>
            </a:r>
          </a:p>
        </p:txBody>
      </p:sp>
      <p:cxnSp>
        <p:nvCxnSpPr>
          <p:cNvPr id="32" name="Straight Arrow Connector 34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4540449" y="4941888"/>
            <a:ext cx="7937" cy="463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7"/>
          <p:cNvCxnSpPr>
            <a:cxnSpLocks noChangeShapeType="1"/>
            <a:stCxn id="30" idx="2"/>
            <a:endCxn id="31" idx="0"/>
          </p:cNvCxnSpPr>
          <p:nvPr/>
        </p:nvCxnSpPr>
        <p:spPr bwMode="auto">
          <a:xfrm>
            <a:off x="4548385" y="5805488"/>
            <a:ext cx="12700" cy="495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49"/>
          <p:cNvCxnSpPr>
            <a:cxnSpLocks noChangeShapeType="1"/>
            <a:endCxn id="29" idx="0"/>
          </p:cNvCxnSpPr>
          <p:nvPr/>
        </p:nvCxnSpPr>
        <p:spPr bwMode="auto">
          <a:xfrm>
            <a:off x="4538860" y="4076700"/>
            <a:ext cx="1588" cy="4651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9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Features of Effective PLCs</a:t>
            </a:r>
            <a:endParaRPr lang="en-US" sz="2300" b="1" i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94" t="39848" r="18214" b="5005"/>
          <a:stretch/>
        </p:blipFill>
        <p:spPr>
          <a:xfrm>
            <a:off x="35496" y="686856"/>
            <a:ext cx="5760640" cy="58384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145" y="6368456"/>
            <a:ext cx="3419872" cy="620688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>
                <a:latin typeface="Calibri" panose="020F0502020204030204" pitchFamily="34" charset="0"/>
              </a:rPr>
              <a:t>Lieberman &amp; Miller (2011, p. 19) </a:t>
            </a:r>
            <a:endParaRPr lang="en-US" altLang="en-US" sz="1800" b="1" i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862" t="28344" r="27862" b="34250"/>
          <a:stretch/>
        </p:blipFill>
        <p:spPr>
          <a:xfrm>
            <a:off x="5796136" y="4694235"/>
            <a:ext cx="3183512" cy="1512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5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Research </a:t>
            </a:r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Evidences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780928"/>
            <a:ext cx="304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ESEARCH</a:t>
            </a:r>
          </a:p>
          <a:p>
            <a:r>
              <a:rPr lang="en-US" sz="50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	</a:t>
            </a:r>
            <a:r>
              <a:rPr lang="en-US" sz="72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F</a:t>
            </a:r>
            <a:r>
              <a:rPr lang="en-US" sz="2800" b="1" dirty="0" smtClean="0">
                <a:solidFill>
                  <a:srgbClr val="9900CC"/>
                </a:solidFill>
                <a:latin typeface="Calibri" panose="020F0502020204030204" pitchFamily="34" charset="0"/>
              </a:rPr>
              <a:t>INDINGS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2963" y="19888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2</a:t>
            </a:r>
            <a:r>
              <a:rPr lang="en-US" sz="5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7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TUDIES</a:t>
            </a:r>
            <a:endParaRPr lang="en-US" sz="2800" b="1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6450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PLC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</a:t>
            </a:r>
            <a:endParaRPr lang="en-US" sz="2800" b="1" i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5078470"/>
            <a:ext cx="483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ISTRIBUTED</a:t>
            </a:r>
            <a:r>
              <a:rPr lang="en-US" sz="7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L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EADERSHIP</a:t>
            </a:r>
            <a:endParaRPr lang="en-US" sz="2800" b="1" i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12819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CC33"/>
                </a:solidFill>
                <a:latin typeface="Calibri" panose="020F0502020204030204" pitchFamily="34" charset="0"/>
              </a:rPr>
              <a:t>2012-2017</a:t>
            </a:r>
            <a:endParaRPr lang="en-US" sz="2800" b="1" i="1" dirty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Study 1: PLCs Impact on PLCs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2118" y="6404557"/>
            <a:ext cx="8924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 smtClean="0">
                <a:latin typeface="Arial Narrow" panose="020B0606020202030204" pitchFamily="34" charset="0"/>
              </a:rPr>
              <a:t>Sample: 9 primary school | 3 Experiment 6 Control | 1389 </a:t>
            </a:r>
            <a:r>
              <a:rPr lang="en-US" sz="1500" b="1" i="1" dirty="0" smtClean="0">
                <a:latin typeface="Arial Narrow" panose="020B0606020202030204" pitchFamily="34" charset="0"/>
              </a:rPr>
              <a:t>50 </a:t>
            </a:r>
            <a:r>
              <a:rPr lang="en-US" sz="1500" b="1" i="1" dirty="0">
                <a:latin typeface="Arial Narrow" panose="020B0606020202030204" pitchFamily="34" charset="0"/>
              </a:rPr>
              <a:t>Primary 5 </a:t>
            </a:r>
            <a:r>
              <a:rPr lang="en-US" sz="1500" b="1" i="1" dirty="0" smtClean="0">
                <a:latin typeface="Arial Narrow" panose="020B0606020202030204" pitchFamily="34" charset="0"/>
              </a:rPr>
              <a:t>Students</a:t>
            </a:r>
            <a:endParaRPr lang="en-US" sz="15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2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14562"/>
              </p:ext>
            </p:extLst>
          </p:nvPr>
        </p:nvGraphicFramePr>
        <p:xfrm>
          <a:off x="675580" y="2360836"/>
          <a:ext cx="5768974" cy="25384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T</a:t>
                      </a:r>
                      <a:r>
                        <a:rPr lang="en-US" sz="2000" baseline="-25000" smtClean="0"/>
                        <a:t>1</a:t>
                      </a:r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2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3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4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93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</a:t>
                      </a:r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2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3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</a:t>
                      </a:r>
                      <a:r>
                        <a:rPr lang="en-US" sz="2000" b="1" baseline="-25000" dirty="0" smtClean="0"/>
                        <a:t>4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marL="91454" marR="914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Left Brace 4"/>
          <p:cNvSpPr>
            <a:spLocks/>
          </p:cNvSpPr>
          <p:nvPr/>
        </p:nvSpPr>
        <p:spPr bwMode="auto">
          <a:xfrm rot="5400000">
            <a:off x="3736281" y="8160"/>
            <a:ext cx="360362" cy="4176713"/>
          </a:xfrm>
          <a:prstGeom prst="leftBrace">
            <a:avLst>
              <a:gd name="adj1" fmla="val 60044"/>
              <a:gd name="adj2" fmla="val 50245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Left Brace 7"/>
          <p:cNvSpPr>
            <a:spLocks/>
          </p:cNvSpPr>
          <p:nvPr/>
        </p:nvSpPr>
        <p:spPr bwMode="auto">
          <a:xfrm rot="16200000">
            <a:off x="3736280" y="3032348"/>
            <a:ext cx="360363" cy="4176713"/>
          </a:xfrm>
          <a:prstGeom prst="leftBrace">
            <a:avLst>
              <a:gd name="adj1" fmla="val 60044"/>
              <a:gd name="adj2" fmla="val 50245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915816" y="540515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CON d </a:t>
            </a:r>
            <a:r>
              <a:rPr lang="en-US" altLang="en-US" b="1" dirty="0"/>
              <a:t>(T4-T1)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589018" y="2564036"/>
            <a:ext cx="2303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Rate of growth of EXP P5 students statistically higher than CON P5 students (p &lt; .05), small effect size (0.124)</a:t>
            </a:r>
          </a:p>
        </p:txBody>
      </p:sp>
      <p:cxnSp>
        <p:nvCxnSpPr>
          <p:cNvPr id="28" name="Elbow Connector 17"/>
          <p:cNvCxnSpPr>
            <a:cxnSpLocks noChangeShapeType="1"/>
            <a:stCxn id="26" idx="3"/>
            <a:endCxn id="27" idx="2"/>
          </p:cNvCxnSpPr>
          <p:nvPr/>
        </p:nvCxnSpPr>
        <p:spPr bwMode="auto">
          <a:xfrm flipV="1">
            <a:off x="4860032" y="4596036"/>
            <a:ext cx="2880717" cy="1009173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lbow Connector 20"/>
          <p:cNvCxnSpPr>
            <a:cxnSpLocks noChangeShapeType="1"/>
            <a:stCxn id="31" idx="3"/>
            <a:endCxn id="27" idx="0"/>
          </p:cNvCxnSpPr>
          <p:nvPr/>
        </p:nvCxnSpPr>
        <p:spPr bwMode="auto">
          <a:xfrm>
            <a:off x="4932040" y="1612801"/>
            <a:ext cx="2808709" cy="95123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51520" y="764704"/>
            <a:ext cx="2160240" cy="584775"/>
          </a:xfrm>
          <a:prstGeom prst="rect">
            <a:avLst/>
          </a:prstGeom>
          <a:solidFill>
            <a:srgbClr val="FFFF99">
              <a:alpha val="77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Quasi-</a:t>
            </a:r>
            <a:r>
              <a:rPr lang="en-US" sz="3200" b="1" i="1" dirty="0" err="1" smtClean="0">
                <a:solidFill>
                  <a:srgbClr val="CC6600"/>
                </a:solidFill>
                <a:latin typeface="Calibri" panose="020F0502020204030204" pitchFamily="34" charset="0"/>
              </a:rPr>
              <a:t>Exp</a:t>
            </a:r>
            <a:endParaRPr lang="en-US" sz="32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928724" y="1412776"/>
            <a:ext cx="20033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EXP (</a:t>
            </a:r>
            <a:r>
              <a:rPr lang="en-US" altLang="en-US" b="1" dirty="0"/>
              <a:t>T4-T1)</a:t>
            </a:r>
          </a:p>
        </p:txBody>
      </p:sp>
    </p:spTree>
    <p:extLst>
      <p:ext uri="{BB962C8B-B14F-4D97-AF65-F5344CB8AC3E}">
        <p14:creationId xmlns:p14="http://schemas.microsoft.com/office/powerpoint/2010/main" val="17635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12587</TotalTime>
  <Words>713</Words>
  <Application>Microsoft Office PowerPoint</Application>
  <PresentationFormat>On-screen Show (4:3)</PresentationFormat>
  <Paragraphs>221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SimSun</vt:lpstr>
      <vt:lpstr>Arial</vt:lpstr>
      <vt:lpstr>Arial Narrow</vt:lpstr>
      <vt:lpstr>Calibri</vt:lpstr>
      <vt:lpstr>Times New Roman</vt:lpstr>
      <vt:lpstr>Blank Presentation</vt:lpstr>
      <vt:lpstr>PowerPoint Presentation</vt:lpstr>
      <vt:lpstr>Education Reform Context</vt:lpstr>
      <vt:lpstr>Capacity Building</vt:lpstr>
      <vt:lpstr>Capacity Building</vt:lpstr>
      <vt:lpstr>Teacher Learning</vt:lpstr>
      <vt:lpstr>Practice</vt:lpstr>
      <vt:lpstr>Features of Effective PLCs</vt:lpstr>
      <vt:lpstr>Research Evidences</vt:lpstr>
      <vt:lpstr>Study 1: PLCs Impact on PLCs</vt:lpstr>
      <vt:lpstr>Study 1: PLCs Impact on PLCs</vt:lpstr>
      <vt:lpstr>Study 1: PLCs Impact on PLCs</vt:lpstr>
      <vt:lpstr>Study 1: PLCs Impact on PLCs</vt:lpstr>
      <vt:lpstr>Study 1: PLCs Impact on PLCs</vt:lpstr>
      <vt:lpstr>Study 1: PLCs Impact on PLCs</vt:lpstr>
      <vt:lpstr>Study 2: Predictors of Student Learning Growth</vt:lpstr>
      <vt:lpstr>Study 2: Predictors of Student Learning Growth</vt:lpstr>
      <vt:lpstr>Study 2: Predictors of Student Learning Growth</vt:lpstr>
      <vt:lpstr>Key Levers</vt:lpstr>
      <vt:lpstr>References</vt:lpstr>
      <vt:lpstr>References</vt:lpstr>
      <vt:lpstr>References</vt:lpstr>
      <vt:lpstr>References</vt:lpstr>
      <vt:lpstr>PowerPoint Presentation</vt:lpstr>
    </vt:vector>
  </TitlesOfParts>
  <Company>Isaac Chew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Chew</dc:creator>
  <cp:lastModifiedBy>Hairon SALLEH (PLS, GPL)</cp:lastModifiedBy>
  <cp:revision>685</cp:revision>
  <dcterms:created xsi:type="dcterms:W3CDTF">2008-06-29T02:11:13Z</dcterms:created>
  <dcterms:modified xsi:type="dcterms:W3CDTF">2017-09-08T15:25:26Z</dcterms:modified>
</cp:coreProperties>
</file>